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142533696" r:id="rId2"/>
    <p:sldId id="2142533771" r:id="rId3"/>
    <p:sldId id="2142533789" r:id="rId4"/>
    <p:sldId id="2142533698" r:id="rId5"/>
    <p:sldId id="2142533701" r:id="rId6"/>
    <p:sldId id="2142533700" r:id="rId7"/>
    <p:sldId id="2142533790" r:id="rId8"/>
    <p:sldId id="2142533791" r:id="rId9"/>
    <p:sldId id="2142533702" r:id="rId10"/>
    <p:sldId id="2142533703" r:id="rId11"/>
    <p:sldId id="2142533704" r:id="rId12"/>
    <p:sldId id="2142533689" r:id="rId13"/>
    <p:sldId id="2142533779" r:id="rId14"/>
    <p:sldId id="2142533780" r:id="rId15"/>
    <p:sldId id="2142533781" r:id="rId16"/>
    <p:sldId id="2142533782" r:id="rId17"/>
    <p:sldId id="2142533705" r:id="rId18"/>
    <p:sldId id="2142533788" r:id="rId19"/>
    <p:sldId id="2142533706" r:id="rId20"/>
    <p:sldId id="2142533773" r:id="rId21"/>
    <p:sldId id="2142533792" r:id="rId22"/>
    <p:sldId id="2142533796" r:id="rId23"/>
    <p:sldId id="2142533800" r:id="rId24"/>
    <p:sldId id="2142533794" r:id="rId25"/>
    <p:sldId id="2142533775" r:id="rId26"/>
    <p:sldId id="2142533795" r:id="rId27"/>
    <p:sldId id="2142533798" r:id="rId28"/>
    <p:sldId id="2142533776" r:id="rId29"/>
    <p:sldId id="2142533717" r:id="rId30"/>
    <p:sldId id="2142533707" r:id="rId31"/>
    <p:sldId id="2142533711" r:id="rId32"/>
    <p:sldId id="2142533778" r:id="rId33"/>
    <p:sldId id="2142533770" r:id="rId34"/>
    <p:sldId id="2142533777"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9" autoAdjust="0"/>
    <p:restoredTop sz="94660"/>
  </p:normalViewPr>
  <p:slideViewPr>
    <p:cSldViewPr snapToGrid="0">
      <p:cViewPr varScale="1">
        <p:scale>
          <a:sx n="113" d="100"/>
          <a:sy n="113" d="100"/>
        </p:scale>
        <p:origin x="22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1C9F2-D693-480A-9E72-A294F75BADC5}" type="datetimeFigureOut">
              <a:rPr lang="zh-TW" altLang="en-US" smtClean="0"/>
              <a:t>2024/5/2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85B32-E4EA-4FEA-A6D6-26B4C01EF552}" type="slidenum">
              <a:rPr lang="zh-TW" altLang="en-US" smtClean="0"/>
              <a:t>‹#›</a:t>
            </a:fld>
            <a:endParaRPr lang="zh-TW" altLang="en-US"/>
          </a:p>
        </p:txBody>
      </p:sp>
    </p:spTree>
    <p:extLst>
      <p:ext uri="{BB962C8B-B14F-4D97-AF65-F5344CB8AC3E}">
        <p14:creationId xmlns:p14="http://schemas.microsoft.com/office/powerpoint/2010/main" val="4027680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12716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2024/5/2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4468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45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426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797030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C13B5E-C645-401B-8340-9A1734BD886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A7B6C3B-3114-4A14-96D3-66A012591CC0}"/>
              </a:ext>
            </a:extLst>
          </p:cNvPr>
          <p:cNvSpPr>
            <a:spLocks noGrp="1"/>
          </p:cNvSpPr>
          <p:nvPr>
            <p:ph type="dt" sz="half" idx="10"/>
          </p:nvPr>
        </p:nvSpPr>
        <p:spPr/>
        <p:txBody>
          <a:bodyPr/>
          <a:lstStyle/>
          <a:p>
            <a:fld id="{91BBF6D5-B0EE-4EC6-AF49-7DDCDB9CB89A}" type="datetime1">
              <a:rPr lang="zh-TW" altLang="en-US" smtClean="0"/>
              <a:t>2024/5/2</a:t>
            </a:fld>
            <a:endParaRPr lang="zh-TW" altLang="en-US"/>
          </a:p>
        </p:txBody>
      </p:sp>
      <p:sp>
        <p:nvSpPr>
          <p:cNvPr id="4" name="頁尾版面配置區 3">
            <a:extLst>
              <a:ext uri="{FF2B5EF4-FFF2-40B4-BE49-F238E27FC236}">
                <a16:creationId xmlns:a16="http://schemas.microsoft.com/office/drawing/2014/main" id="{A1EA1334-9E43-4005-B976-A31FF2CC1B0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9E971B3-8839-43F2-937A-8B66C8492626}"/>
              </a:ext>
            </a:extLst>
          </p:cNvPr>
          <p:cNvSpPr>
            <a:spLocks noGrp="1"/>
          </p:cNvSpPr>
          <p:nvPr>
            <p:ph type="sldNum" sz="quarter" idx="12"/>
          </p:nvPr>
        </p:nvSpPr>
        <p:spPr/>
        <p:txBody>
          <a:bodyPr/>
          <a:lstStyle/>
          <a:p>
            <a:fld id="{0C28F4F8-DAA4-4245-948B-669BB6608872}" type="slidenum">
              <a:rPr lang="zh-TW" altLang="en-US" smtClean="0"/>
              <a:t>‹#›</a:t>
            </a:fld>
            <a:endParaRPr lang="zh-TW" altLang="en-US"/>
          </a:p>
        </p:txBody>
      </p:sp>
    </p:spTree>
    <p:extLst>
      <p:ext uri="{BB962C8B-B14F-4D97-AF65-F5344CB8AC3E}">
        <p14:creationId xmlns:p14="http://schemas.microsoft.com/office/powerpoint/2010/main" val="3660340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1186335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25.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hyperlink" Target="https://python.plainenglish.io/feature-scaling-when-should-you-use-standardization-and-normalization-ea2eabb4a1d5"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businesstoday.com.tw/author/release/7288" TargetMode="External"/><Relationship Id="rId7" Type="http://schemas.openxmlformats.org/officeDocument/2006/relationships/image" Target="../media/image39.jpe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4.gif"/><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47.png"/><Relationship Id="rId4" Type="http://schemas.microsoft.com/office/2007/relationships/hdphoto" Target="../media/hdphoto7.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xml"/><Relationship Id="rId6" Type="http://schemas.openxmlformats.org/officeDocument/2006/relationships/image" Target="../media/image52.png"/><Relationship Id="rId5" Type="http://schemas.microsoft.com/office/2007/relationships/hdphoto" Target="../media/hdphoto10.wdp"/><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5" Type="http://schemas.microsoft.com/office/2007/relationships/hdphoto" Target="../media/hdphoto11.wdp"/><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gif"/><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gif"/><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Multiple Linear Regression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Simple Linear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Polynominal</a:t>
            </a: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 Regression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Support Vector Regression (SVR)</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Decision Tree Regression </a:t>
            </a:r>
          </a:p>
        </p:txBody>
      </p:sp>
      <p:sp>
        <p:nvSpPr>
          <p:cNvPr id="16" name="矩形 15">
            <a:extLst>
              <a:ext uri="{FF2B5EF4-FFF2-40B4-BE49-F238E27FC236}">
                <a16:creationId xmlns:a16="http://schemas.microsoft.com/office/drawing/2014/main" id="{58EA2534-A7BB-8D95-8FBB-591C6AC9EC27}"/>
              </a:ext>
            </a:extLst>
          </p:cNvPr>
          <p:cNvSpPr/>
          <p:nvPr/>
        </p:nvSpPr>
        <p:spPr>
          <a:xfrm>
            <a:off x="6339926" y="1829776"/>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7" name="標題 3">
            <a:extLst>
              <a:ext uri="{FF2B5EF4-FFF2-40B4-BE49-F238E27FC236}">
                <a16:creationId xmlns:a16="http://schemas.microsoft.com/office/drawing/2014/main" id="{90DEE8F7-67A6-9C65-9C74-3976FB4250AC}"/>
              </a:ext>
            </a:extLst>
          </p:cNvPr>
          <p:cNvSpPr txBox="1">
            <a:spLocks/>
          </p:cNvSpPr>
          <p:nvPr/>
        </p:nvSpPr>
        <p:spPr bwMode="auto">
          <a:xfrm>
            <a:off x="7392144" y="1702017"/>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Random Forest Regression</a:t>
            </a:r>
          </a:p>
        </p:txBody>
      </p:sp>
      <p:sp>
        <p:nvSpPr>
          <p:cNvPr id="18" name="矩形 17">
            <a:extLst>
              <a:ext uri="{FF2B5EF4-FFF2-40B4-BE49-F238E27FC236}">
                <a16:creationId xmlns:a16="http://schemas.microsoft.com/office/drawing/2014/main" id="{2F848764-48BC-69F7-D9AA-1247A0D2D18E}"/>
              </a:ext>
            </a:extLst>
          </p:cNvPr>
          <p:cNvSpPr/>
          <p:nvPr/>
        </p:nvSpPr>
        <p:spPr>
          <a:xfrm>
            <a:off x="6339926" y="2520465"/>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9" name="標題 3">
            <a:extLst>
              <a:ext uri="{FF2B5EF4-FFF2-40B4-BE49-F238E27FC236}">
                <a16:creationId xmlns:a16="http://schemas.microsoft.com/office/drawing/2014/main" id="{48A3067B-077C-DC15-0ADB-163E4CF0AD2B}"/>
              </a:ext>
            </a:extLst>
          </p:cNvPr>
          <p:cNvSpPr txBox="1">
            <a:spLocks/>
          </p:cNvSpPr>
          <p:nvPr/>
        </p:nvSpPr>
        <p:spPr bwMode="auto">
          <a:xfrm>
            <a:off x="7392144" y="2402895"/>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1963906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Arial" panose="020B0604020202020204" pitchFamily="34" charset="0"/>
              </a:rPr>
              <a:t>Adjusted R Squared </a:t>
            </a:r>
            <a:r>
              <a:rPr kumimoji="0" lang="zh-TW" altLang="en-US" sz="3200" b="1" i="0" u="none" strike="noStrike" kern="1200" cap="none" spc="15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Arial" panose="020B0604020202020204" pitchFamily="34" charset="0"/>
              </a:rPr>
              <a:t>調整決定係數</a:t>
            </a:r>
            <a:endParaRPr kumimoji="0" lang="en-US" altLang="zh-TW" sz="3200" b="1" i="0" u="none" strike="noStrike" kern="1200" cap="none" spc="15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124649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調整決定係數（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Adjusted 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）是決定係數（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一種改良形式，用於衡量線性回歸模型的解釋能力，特別是當模型中包含多個解釋變量時。與普通的決定係數相比，調整決定係數在模型中加入新的變量時會考慮到自由度的損失，因此它會對模型中變量的數量進行懲罰。</a:t>
            </a:r>
          </a:p>
        </p:txBody>
      </p:sp>
      <p:pic>
        <p:nvPicPr>
          <p:cNvPr id="8" name="圖片 7">
            <a:extLst>
              <a:ext uri="{FF2B5EF4-FFF2-40B4-BE49-F238E27FC236}">
                <a16:creationId xmlns:a16="http://schemas.microsoft.com/office/drawing/2014/main" id="{79F3F129-FDC6-9560-FE9D-ABC0AAE339E7}"/>
              </a:ext>
            </a:extLst>
          </p:cNvPr>
          <p:cNvPicPr>
            <a:picLocks noChangeAspect="1"/>
          </p:cNvPicPr>
          <p:nvPr/>
        </p:nvPicPr>
        <p:blipFill rotWithShape="1">
          <a:blip r:embed="rId2"/>
          <a:srcRect r="53094"/>
          <a:stretch/>
        </p:blipFill>
        <p:spPr>
          <a:xfrm>
            <a:off x="522013" y="2852936"/>
            <a:ext cx="3595118" cy="755375"/>
          </a:xfrm>
          <a:prstGeom prst="rect">
            <a:avLst/>
          </a:prstGeom>
        </p:spPr>
      </p:pic>
      <p:pic>
        <p:nvPicPr>
          <p:cNvPr id="11" name="圖片 10">
            <a:extLst>
              <a:ext uri="{FF2B5EF4-FFF2-40B4-BE49-F238E27FC236}">
                <a16:creationId xmlns:a16="http://schemas.microsoft.com/office/drawing/2014/main" id="{50CDD15C-A48F-BC35-3B05-DF01E21E4DF2}"/>
              </a:ext>
            </a:extLst>
          </p:cNvPr>
          <p:cNvPicPr>
            <a:picLocks noChangeAspect="1"/>
          </p:cNvPicPr>
          <p:nvPr/>
        </p:nvPicPr>
        <p:blipFill>
          <a:blip r:embed="rId3"/>
          <a:stretch>
            <a:fillRect/>
          </a:stretch>
        </p:blipFill>
        <p:spPr>
          <a:xfrm>
            <a:off x="522013" y="3789040"/>
            <a:ext cx="3315163" cy="428685"/>
          </a:xfrm>
          <a:prstGeom prst="rect">
            <a:avLst/>
          </a:prstGeom>
        </p:spPr>
      </p:pic>
      <p:pic>
        <p:nvPicPr>
          <p:cNvPr id="14" name="圖片 13">
            <a:extLst>
              <a:ext uri="{FF2B5EF4-FFF2-40B4-BE49-F238E27FC236}">
                <a16:creationId xmlns:a16="http://schemas.microsoft.com/office/drawing/2014/main" id="{5D8526C3-8ED6-9AA8-9898-4B86D73F77E4}"/>
              </a:ext>
            </a:extLst>
          </p:cNvPr>
          <p:cNvPicPr>
            <a:picLocks noChangeAspect="1"/>
          </p:cNvPicPr>
          <p:nvPr/>
        </p:nvPicPr>
        <p:blipFill rotWithShape="1">
          <a:blip r:embed="rId2"/>
          <a:srcRect l="62789"/>
          <a:stretch/>
        </p:blipFill>
        <p:spPr>
          <a:xfrm>
            <a:off x="3931187" y="2942326"/>
            <a:ext cx="2308267" cy="611359"/>
          </a:xfrm>
          <a:prstGeom prst="rect">
            <a:avLst/>
          </a:prstGeom>
        </p:spPr>
      </p:pic>
      <p:sp>
        <p:nvSpPr>
          <p:cNvPr id="16" name="文字方塊 15">
            <a:extLst>
              <a:ext uri="{FF2B5EF4-FFF2-40B4-BE49-F238E27FC236}">
                <a16:creationId xmlns:a16="http://schemas.microsoft.com/office/drawing/2014/main" id="{6B88CD0C-9C1C-5EBA-5202-1428B16C031C}"/>
              </a:ext>
            </a:extLst>
          </p:cNvPr>
          <p:cNvSpPr txBox="1"/>
          <p:nvPr/>
        </p:nvSpPr>
        <p:spPr>
          <a:xfrm>
            <a:off x="449004" y="4259954"/>
            <a:ext cx="610906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This is because of Ordinary Least Squares: </a:t>
            </a:r>
            <a:r>
              <a:rPr kumimoji="0" lang="zh-TW" altLang="en-US"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𝑆𝑆</a:t>
            </a:r>
            <a:r>
              <a:rPr kumimoji="0" lang="en-US" altLang="zh-TW"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R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-&gt; Min</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7CD42998-5B29-E077-D6B6-D959D53F65A7}"/>
              </a:ext>
            </a:extLst>
          </p:cNvPr>
          <p:cNvGrpSpPr/>
          <p:nvPr/>
        </p:nvGrpSpPr>
        <p:grpSpPr>
          <a:xfrm>
            <a:off x="6566640" y="2357096"/>
            <a:ext cx="5444740" cy="3292571"/>
            <a:chOff x="6333464" y="2276872"/>
            <a:chExt cx="5444740" cy="3292571"/>
          </a:xfrm>
        </p:grpSpPr>
        <p:pic>
          <p:nvPicPr>
            <p:cNvPr id="4" name="圖片 3">
              <a:extLst>
                <a:ext uri="{FF2B5EF4-FFF2-40B4-BE49-F238E27FC236}">
                  <a16:creationId xmlns:a16="http://schemas.microsoft.com/office/drawing/2014/main" id="{7339F0A2-A84B-7907-13D4-67230948E6F0}"/>
                </a:ext>
              </a:extLst>
            </p:cNvPr>
            <p:cNvPicPr>
              <a:picLocks noChangeAspect="1"/>
            </p:cNvPicPr>
            <p:nvPr/>
          </p:nvPicPr>
          <p:blipFill>
            <a:blip r:embed="rId4"/>
            <a:stretch>
              <a:fillRect/>
            </a:stretch>
          </p:blipFill>
          <p:spPr>
            <a:xfrm>
              <a:off x="6333464" y="2276872"/>
              <a:ext cx="5444740" cy="3292571"/>
            </a:xfrm>
            <a:prstGeom prst="rect">
              <a:avLst/>
            </a:prstGeom>
          </p:spPr>
        </p:pic>
        <p:pic>
          <p:nvPicPr>
            <p:cNvPr id="18" name="圖片 17">
              <a:extLst>
                <a:ext uri="{FF2B5EF4-FFF2-40B4-BE49-F238E27FC236}">
                  <a16:creationId xmlns:a16="http://schemas.microsoft.com/office/drawing/2014/main" id="{6FDB7C8C-2E3D-1F0B-DB3F-DDE4862862D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Lst>
            </a:blip>
            <a:stretch>
              <a:fillRect/>
            </a:stretch>
          </p:blipFill>
          <p:spPr>
            <a:xfrm>
              <a:off x="9037449" y="4295908"/>
              <a:ext cx="504618" cy="285220"/>
            </a:xfrm>
            <a:prstGeom prst="rect">
              <a:avLst/>
            </a:prstGeom>
          </p:spPr>
        </p:pic>
        <p:pic>
          <p:nvPicPr>
            <p:cNvPr id="20" name="圖片 19">
              <a:extLst>
                <a:ext uri="{FF2B5EF4-FFF2-40B4-BE49-F238E27FC236}">
                  <a16:creationId xmlns:a16="http://schemas.microsoft.com/office/drawing/2014/main" id="{237E1184-FD55-0CA0-836A-86831B5D888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tretch>
              <a:fillRect/>
            </a:stretch>
          </p:blipFill>
          <p:spPr>
            <a:xfrm>
              <a:off x="9250905" y="4941168"/>
              <a:ext cx="582324" cy="285220"/>
            </a:xfrm>
            <a:prstGeom prst="rect">
              <a:avLst/>
            </a:prstGeom>
          </p:spPr>
        </p:pic>
      </p:grpSp>
      <p:pic>
        <p:nvPicPr>
          <p:cNvPr id="22" name="圖片 21">
            <a:extLst>
              <a:ext uri="{FF2B5EF4-FFF2-40B4-BE49-F238E27FC236}">
                <a16:creationId xmlns:a16="http://schemas.microsoft.com/office/drawing/2014/main" id="{EFA0E8B8-02F6-69E9-D0C0-041AAD163332}"/>
              </a:ext>
            </a:extLst>
          </p:cNvPr>
          <p:cNvPicPr>
            <a:picLocks noChangeAspect="1"/>
          </p:cNvPicPr>
          <p:nvPr/>
        </p:nvPicPr>
        <p:blipFill>
          <a:blip r:embed="rId9"/>
          <a:stretch>
            <a:fillRect/>
          </a:stretch>
        </p:blipFill>
        <p:spPr>
          <a:xfrm>
            <a:off x="1055440" y="4725144"/>
            <a:ext cx="4420217" cy="1390844"/>
          </a:xfrm>
          <a:prstGeom prst="rect">
            <a:avLst/>
          </a:prstGeom>
        </p:spPr>
      </p:pic>
      <p:cxnSp>
        <p:nvCxnSpPr>
          <p:cNvPr id="25" name="接點: 肘形 24">
            <a:extLst>
              <a:ext uri="{FF2B5EF4-FFF2-40B4-BE49-F238E27FC236}">
                <a16:creationId xmlns:a16="http://schemas.microsoft.com/office/drawing/2014/main" id="{033A11E3-2324-AFFB-BA92-4BBF6B7C6189}"/>
              </a:ext>
            </a:extLst>
          </p:cNvPr>
          <p:cNvCxnSpPr>
            <a:stCxn id="22" idx="3"/>
            <a:endCxn id="4" idx="1"/>
          </p:cNvCxnSpPr>
          <p:nvPr/>
        </p:nvCxnSpPr>
        <p:spPr>
          <a:xfrm flipV="1">
            <a:off x="5475657" y="4003382"/>
            <a:ext cx="1090983" cy="1417184"/>
          </a:xfrm>
          <a:prstGeom prst="bentConnector3">
            <a:avLst>
              <a:gd name="adj1" fmla="val 69956"/>
            </a:avLst>
          </a:prstGeom>
          <a:ln w="28575">
            <a:solidFill>
              <a:srgbClr val="44ABF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AD0E0B85-3140-BD65-AD91-0DED67BB808C}"/>
              </a:ext>
            </a:extLst>
          </p:cNvPr>
          <p:cNvPicPr>
            <a:picLocks noChangeAspect="1"/>
          </p:cNvPicPr>
          <p:nvPr/>
        </p:nvPicPr>
        <p:blipFill>
          <a:blip r:embed="rId10"/>
          <a:stretch>
            <a:fillRect/>
          </a:stretch>
        </p:blipFill>
        <p:spPr>
          <a:xfrm>
            <a:off x="4087841" y="3492378"/>
            <a:ext cx="1907573" cy="537344"/>
          </a:xfrm>
          <a:prstGeom prst="rect">
            <a:avLst/>
          </a:prstGeom>
        </p:spPr>
      </p:pic>
      <p:sp>
        <p:nvSpPr>
          <p:cNvPr id="17" name="矩形: 圓角 16">
            <a:extLst>
              <a:ext uri="{FF2B5EF4-FFF2-40B4-BE49-F238E27FC236}">
                <a16:creationId xmlns:a16="http://schemas.microsoft.com/office/drawing/2014/main" id="{EA5BDDB9-196E-473F-8695-7B14B32DF8D6}"/>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490B94B4-5AC6-4762-BB9E-29FDC9FF1FE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452433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Arial" panose="020B0604020202020204" pitchFamily="34" charset="0"/>
              </a:rPr>
              <a:t>Assumptions of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線性回歸的假設前提，與機器學習套模仔的差別就看這了，特別重要</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420115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前提假設</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線性關係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與每一個預測變量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之間存在線性關係。換句話說，</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可以通過將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們相加（每個乘以一個常數）來預測。這就像用直尺在紙上畫點然後拉直線一樣簡單。</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同質性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(Homoscedasticity)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隨著預測變量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的改變，目標變量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的變異（散佈的寬度）是恆定的。想像一下，不管我們擲多遠的骰子，擲到每一個數字的機率都是一樣的。</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多變量正態性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(Multivariate Normality)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回歸分析中的誤差（實際觀察值與預測值之間的差異）應該呈正態分佈。大多數的誤差應該集中在零附近，只有少數是大的正數或負數。</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獨立性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(Independence)</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假設每一次的觀察（或數據點）都是獨立的，不會互相影響。就像你每次擲骰子，前一次的結果不會影響下一次。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無多重共線性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(Lack of Multicollinearity)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模型中的預測變量彼此之間不應該是高度相關的。如果你有兩個幾乎一樣的預測變量，那麼就很難分辨它們對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的影響是獨立的還是相互影響的。</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異常值檢查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(The Outlier Check)</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這不是一個假設，但檢查異常值是重要的“額外”步驟。異常值可能會扭曲整個模型的結果，就像一個非常重的乘客坐在看起來均衡的鞦韆的一端，失去平衡。</a:t>
            </a:r>
          </a:p>
        </p:txBody>
      </p:sp>
      <p:pic>
        <p:nvPicPr>
          <p:cNvPr id="6" name="圖片 5">
            <a:extLst>
              <a:ext uri="{FF2B5EF4-FFF2-40B4-BE49-F238E27FC236}">
                <a16:creationId xmlns:a16="http://schemas.microsoft.com/office/drawing/2014/main" id="{EE765FB0-6769-4052-76D0-35A2209F39A7}"/>
              </a:ext>
            </a:extLst>
          </p:cNvPr>
          <p:cNvPicPr>
            <a:picLocks noChangeAspect="1"/>
          </p:cNvPicPr>
          <p:nvPr/>
        </p:nvPicPr>
        <p:blipFill>
          <a:blip r:embed="rId2"/>
          <a:stretch>
            <a:fillRect/>
          </a:stretch>
        </p:blipFill>
        <p:spPr>
          <a:xfrm>
            <a:off x="6744072" y="1711325"/>
            <a:ext cx="1872208" cy="1229417"/>
          </a:xfrm>
          <a:prstGeom prst="rect">
            <a:avLst/>
          </a:prstGeom>
        </p:spPr>
      </p:pic>
      <p:pic>
        <p:nvPicPr>
          <p:cNvPr id="10" name="圖片 9">
            <a:extLst>
              <a:ext uri="{FF2B5EF4-FFF2-40B4-BE49-F238E27FC236}">
                <a16:creationId xmlns:a16="http://schemas.microsoft.com/office/drawing/2014/main" id="{F929A17D-12D9-4B9F-7AE0-4585B86F3929}"/>
              </a:ext>
            </a:extLst>
          </p:cNvPr>
          <p:cNvPicPr>
            <a:picLocks noChangeAspect="1"/>
          </p:cNvPicPr>
          <p:nvPr/>
        </p:nvPicPr>
        <p:blipFill>
          <a:blip r:embed="rId3"/>
          <a:stretch>
            <a:fillRect/>
          </a:stretch>
        </p:blipFill>
        <p:spPr>
          <a:xfrm>
            <a:off x="6744072" y="3177814"/>
            <a:ext cx="1872208" cy="1192571"/>
          </a:xfrm>
          <a:prstGeom prst="rect">
            <a:avLst/>
          </a:prstGeom>
        </p:spPr>
      </p:pic>
      <p:pic>
        <p:nvPicPr>
          <p:cNvPr id="13" name="圖片 12">
            <a:extLst>
              <a:ext uri="{FF2B5EF4-FFF2-40B4-BE49-F238E27FC236}">
                <a16:creationId xmlns:a16="http://schemas.microsoft.com/office/drawing/2014/main" id="{5F5A883C-8DFD-E863-4A9C-114BB22B79A8}"/>
              </a:ext>
            </a:extLst>
          </p:cNvPr>
          <p:cNvPicPr>
            <a:picLocks noChangeAspect="1"/>
          </p:cNvPicPr>
          <p:nvPr/>
        </p:nvPicPr>
        <p:blipFill>
          <a:blip r:embed="rId4"/>
          <a:stretch>
            <a:fillRect/>
          </a:stretch>
        </p:blipFill>
        <p:spPr>
          <a:xfrm>
            <a:off x="6672064" y="4607457"/>
            <a:ext cx="1873397" cy="1229417"/>
          </a:xfrm>
          <a:prstGeom prst="rect">
            <a:avLst/>
          </a:prstGeom>
        </p:spPr>
      </p:pic>
      <p:pic>
        <p:nvPicPr>
          <p:cNvPr id="17" name="圖片 16">
            <a:extLst>
              <a:ext uri="{FF2B5EF4-FFF2-40B4-BE49-F238E27FC236}">
                <a16:creationId xmlns:a16="http://schemas.microsoft.com/office/drawing/2014/main" id="{5227471E-5AEF-ECD0-4BB7-2E8AD9F73102}"/>
              </a:ext>
            </a:extLst>
          </p:cNvPr>
          <p:cNvPicPr>
            <a:picLocks noChangeAspect="1"/>
          </p:cNvPicPr>
          <p:nvPr/>
        </p:nvPicPr>
        <p:blipFill>
          <a:blip r:embed="rId5"/>
          <a:stretch>
            <a:fillRect/>
          </a:stretch>
        </p:blipFill>
        <p:spPr>
          <a:xfrm>
            <a:off x="9264352" y="1772816"/>
            <a:ext cx="2145728" cy="1069603"/>
          </a:xfrm>
          <a:prstGeom prst="rect">
            <a:avLst/>
          </a:prstGeom>
        </p:spPr>
      </p:pic>
      <p:pic>
        <p:nvPicPr>
          <p:cNvPr id="21" name="圖片 20">
            <a:extLst>
              <a:ext uri="{FF2B5EF4-FFF2-40B4-BE49-F238E27FC236}">
                <a16:creationId xmlns:a16="http://schemas.microsoft.com/office/drawing/2014/main" id="{F1E8EB10-F40B-A2D0-DF51-366E18DF9F39}"/>
              </a:ext>
            </a:extLst>
          </p:cNvPr>
          <p:cNvPicPr>
            <a:picLocks noChangeAspect="1"/>
          </p:cNvPicPr>
          <p:nvPr/>
        </p:nvPicPr>
        <p:blipFill>
          <a:blip r:embed="rId6"/>
          <a:stretch>
            <a:fillRect/>
          </a:stretch>
        </p:blipFill>
        <p:spPr>
          <a:xfrm>
            <a:off x="9324133" y="3212976"/>
            <a:ext cx="1956443" cy="648072"/>
          </a:xfrm>
          <a:prstGeom prst="rect">
            <a:avLst/>
          </a:prstGeom>
        </p:spPr>
      </p:pic>
      <p:pic>
        <p:nvPicPr>
          <p:cNvPr id="27" name="圖片 26">
            <a:extLst>
              <a:ext uri="{FF2B5EF4-FFF2-40B4-BE49-F238E27FC236}">
                <a16:creationId xmlns:a16="http://schemas.microsoft.com/office/drawing/2014/main" id="{E8F017D1-8FBD-1610-4DCC-FD5551FA5307}"/>
              </a:ext>
            </a:extLst>
          </p:cNvPr>
          <p:cNvPicPr>
            <a:picLocks noChangeAspect="1"/>
          </p:cNvPicPr>
          <p:nvPr/>
        </p:nvPicPr>
        <p:blipFill>
          <a:blip r:embed="rId7"/>
          <a:stretch>
            <a:fillRect/>
          </a:stretch>
        </p:blipFill>
        <p:spPr>
          <a:xfrm>
            <a:off x="9336360" y="4620840"/>
            <a:ext cx="1800200" cy="1112416"/>
          </a:xfrm>
          <a:prstGeom prst="rect">
            <a:avLst/>
          </a:prstGeom>
        </p:spPr>
      </p:pic>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766610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42424"/>
                </a:solidFill>
                <a:effectLst/>
                <a:highlight>
                  <a:srgbClr val="FFFFFF"/>
                </a:highlight>
                <a:uLnTx/>
                <a:uFillTx/>
                <a:latin typeface="sohne"/>
                <a:ea typeface="新細明體" panose="02020500000000000000" pitchFamily="18" charset="-120"/>
                <a:cs typeface="+mn-cs"/>
              </a:rPr>
              <a:t>Feature Scaling: When Should You Use Standardization and Normalization</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hlinkClick r:id="rId2"/>
              </a:rPr>
              <a:t>https://python.plainenglish.io/feature-scaling-when-should-you-use-standardization-and-normalization-ea2eabb4a1d5</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75147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Lasso &amp; Ridge Regression </a:t>
            </a:r>
          </a:p>
        </p:txBody>
      </p:sp>
    </p:spTree>
    <p:extLst>
      <p:ext uri="{BB962C8B-B14F-4D97-AF65-F5344CB8AC3E}">
        <p14:creationId xmlns:p14="http://schemas.microsoft.com/office/powerpoint/2010/main" val="3753981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61807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最佳化問題</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29641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749164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如何建模</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using domain knowledge of the data to create features that make machine learning algorithms work. </a:t>
            </a:r>
            <a:b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b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selecting, manipulating and transforming raw data into features that can be used in supervised learning.</a:t>
            </a:r>
            <a:b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b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變數選擇牽扯大量的數據挖掘和特徵工程的技巧，建模對擁有領域知識和經驗的人很吃香</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Transformations</a:t>
            </a: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extraction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creation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Exploratory data</a:t>
            </a:r>
            <a:r>
              <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analysis</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Benchmark</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76573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Tabular Data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表格資料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Tabular data are in the form of a table, feature columns of numeric / categorical / string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Int / float: directly use or bin to unique int values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Categorical data: one-hot encoding • Map rare categories into “Unknown”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Date-time: a feature list such as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[year, month, day, </a:t>
            </a:r>
            <a:r>
              <a:rPr kumimoji="0" lang="en-US" altLang="zh-TW" sz="1200" b="0" i="0" u="none" strike="noStrike" kern="1200" cap="none" spc="0" normalizeH="0" baseline="0" noProof="0" dirty="0" err="1">
                <a:ln>
                  <a:noFill/>
                </a:ln>
                <a:solidFill>
                  <a:srgbClr val="737572"/>
                </a:solidFill>
                <a:effectLst/>
                <a:uLnTx/>
                <a:uFillTx/>
                <a:latin typeface="Century Gothic" panose="020F0302020204030204"/>
                <a:ea typeface="新細明體" panose="02020500000000000000" pitchFamily="18" charset="-120"/>
                <a:cs typeface="+mn-cs"/>
              </a:rPr>
              <a:t>day_of_year</a:t>
            </a: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srgbClr val="737572"/>
                </a:solidFill>
                <a:effectLst/>
                <a:uLnTx/>
                <a:uFillTx/>
                <a:latin typeface="Century Gothic" panose="020F0302020204030204"/>
                <a:ea typeface="新細明體" panose="02020500000000000000" pitchFamily="18" charset="-120"/>
                <a:cs typeface="+mn-cs"/>
              </a:rPr>
              <a:t>week_of_year</a:t>
            </a: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srgbClr val="737572"/>
                </a:solidFill>
                <a:effectLst/>
                <a:uLnTx/>
                <a:uFillTx/>
                <a:latin typeface="Century Gothic" panose="020F0302020204030204"/>
                <a:ea typeface="新細明體" panose="02020500000000000000" pitchFamily="18" charset="-120"/>
                <a:cs typeface="+mn-cs"/>
              </a:rPr>
              <a:t>day_of_week</a:t>
            </a: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Feature combination: Cartesian product of two feature groups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[cat, dog] x [male, female] -&gt; [(cat, male), (cat, female), (dog, male), (dog, female)]</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變數選擇牽扯大量的數據挖掘和特徵工程的技巧，建模對擁有領域知識和經驗的人很吃香</a:t>
            </a:r>
          </a:p>
        </p:txBody>
      </p:sp>
    </p:spTree>
    <p:extLst>
      <p:ext uri="{BB962C8B-B14F-4D97-AF65-F5344CB8AC3E}">
        <p14:creationId xmlns:p14="http://schemas.microsoft.com/office/powerpoint/2010/main" val="1169377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7559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Simple/Multiple Linear Regression</a:t>
            </a:r>
          </a:p>
          <a:p>
            <a:pPr marL="0" marR="0" lvl="0" indent="0" algn="ctr" defTabSz="913607" rtl="0" eaLnBrk="0" fontAlgn="base" latinLnBrk="0" hangingPunct="0">
              <a:lnSpc>
                <a:spcPct val="90000"/>
              </a:lnSpc>
              <a:spcBef>
                <a:spcPct val="0"/>
              </a:spcBef>
              <a:spcAft>
                <a:spcPct val="0"/>
              </a:spcAft>
              <a:buClrTx/>
              <a:buSzTx/>
              <a:buFontTx/>
              <a:buNone/>
              <a:tabLst/>
              <a:defRPr/>
            </a:pP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Tree>
    <p:extLst>
      <p:ext uri="{BB962C8B-B14F-4D97-AF65-F5344CB8AC3E}">
        <p14:creationId xmlns:p14="http://schemas.microsoft.com/office/powerpoint/2010/main" val="3768690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Tree>
    <p:extLst>
      <p:ext uri="{BB962C8B-B14F-4D97-AF65-F5344CB8AC3E}">
        <p14:creationId xmlns:p14="http://schemas.microsoft.com/office/powerpoint/2010/main" val="160407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3281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你是</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1977</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年後出生的嗎？跨越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25</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年數據大調查：</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多歲已是收入高峰，此生不會再賺更多</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該如何預測個人月收入</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有哪些因素會影響收入的多寡？</a:t>
            </a:r>
          </a:p>
        </p:txBody>
      </p:sp>
      <p:pic>
        <p:nvPicPr>
          <p:cNvPr id="17410" name="Picture 2" descr="你是1977年後出生的嗎？跨越25年數據大調查：30多歲已是收入高峰，此生不會再賺更多- 今周刊">
            <a:extLst>
              <a:ext uri="{FF2B5EF4-FFF2-40B4-BE49-F238E27FC236}">
                <a16:creationId xmlns:a16="http://schemas.microsoft.com/office/drawing/2014/main" id="{7214061A-EA7F-448C-8BD2-A1E81453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2132856"/>
            <a:ext cx="5409773" cy="3933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0C06B52-58A3-40BD-A3F1-8FD0E0FC7647}"/>
              </a:ext>
            </a:extLst>
          </p:cNvPr>
          <p:cNvSpPr/>
          <p:nvPr/>
        </p:nvSpPr>
        <p:spPr>
          <a:xfrm>
            <a:off x="9695804" y="6021288"/>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中央研究院社會學研究所研究員 </a:t>
            </a:r>
            <a:r>
              <a:rPr kumimoji="0" lang="en-US" altLang="zh-TW"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 </a:t>
            </a: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林宗弘</a:t>
            </a:r>
            <a:endParaRPr kumimoji="0" lang="zh-TW" altLang="en-US" sz="1000" b="1" i="0" u="none" strike="noStrike" kern="1200" cap="none" spc="0" normalizeH="0" baseline="0" noProof="0" dirty="0">
              <a:ln>
                <a:noFill/>
              </a:ln>
              <a:solidFill>
                <a:srgbClr val="FFFFFF">
                  <a:lumMod val="50000"/>
                </a:srgbClr>
              </a:solidFill>
              <a:effectLst/>
              <a:uLnTx/>
              <a:uFillTx/>
              <a:latin typeface="Century Gothic" panose="020F0302020204030204"/>
              <a:ea typeface="新細明體" panose="02020500000000000000" pitchFamily="18" charset="-120"/>
              <a:cs typeface="+mn-cs"/>
            </a:endParaRPr>
          </a:p>
        </p:txBody>
      </p:sp>
      <p:pic>
        <p:nvPicPr>
          <p:cNvPr id="18" name="Picture 2" descr="Middle age - Free marketing icons">
            <a:extLst>
              <a:ext uri="{FF2B5EF4-FFF2-40B4-BE49-F238E27FC236}">
                <a16:creationId xmlns:a16="http://schemas.microsoft.com/office/drawing/2014/main" id="{B5CEFB0E-58D9-40FE-B556-B4AAC48AE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78904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ducation - Free education icons">
            <a:extLst>
              <a:ext uri="{FF2B5EF4-FFF2-40B4-BE49-F238E27FC236}">
                <a16:creationId xmlns:a16="http://schemas.microsoft.com/office/drawing/2014/main" id="{A6D08392-B15C-452A-92B8-5E2805075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3802190"/>
            <a:ext cx="801832" cy="80183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扳手icon图片-扳手icon素材-扳手icon插画-摄图新视界">
            <a:extLst>
              <a:ext uri="{FF2B5EF4-FFF2-40B4-BE49-F238E27FC236}">
                <a16:creationId xmlns:a16="http://schemas.microsoft.com/office/drawing/2014/main" id="{95C93187-6439-435E-98D3-FBCC82438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380219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예수님 일러스트 하느님 성 금요일, 예수 클립 아트, 신자, 예수 예수 PNG 일러스트 및 PSD 이미지 무료 다운로드 - Pngtree">
            <a:extLst>
              <a:ext uri="{FF2B5EF4-FFF2-40B4-BE49-F238E27FC236}">
                <a16:creationId xmlns:a16="http://schemas.microsoft.com/office/drawing/2014/main" id="{C838113A-81C0-4F94-8249-E4332B40A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784" y="3802190"/>
            <a:ext cx="743744" cy="743744"/>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0C79809A-823B-42A2-8260-1A56F0C5BDF0}"/>
              </a:ext>
            </a:extLst>
          </p:cNvPr>
          <p:cNvSpPr txBox="1"/>
          <p:nvPr/>
        </p:nvSpPr>
        <p:spPr>
          <a:xfrm>
            <a:off x="1343472"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年紀</a:t>
            </a:r>
          </a:p>
        </p:txBody>
      </p:sp>
      <p:sp>
        <p:nvSpPr>
          <p:cNvPr id="24" name="文字方塊 23">
            <a:extLst>
              <a:ext uri="{FF2B5EF4-FFF2-40B4-BE49-F238E27FC236}">
                <a16:creationId xmlns:a16="http://schemas.microsoft.com/office/drawing/2014/main" id="{3465D9B5-0C53-49CB-AAA5-D8756B99AC5A}"/>
              </a:ext>
            </a:extLst>
          </p:cNvPr>
          <p:cNvSpPr txBox="1"/>
          <p:nvPr/>
        </p:nvSpPr>
        <p:spPr>
          <a:xfrm>
            <a:off x="227957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學歷</a:t>
            </a:r>
          </a:p>
        </p:txBody>
      </p:sp>
      <p:sp>
        <p:nvSpPr>
          <p:cNvPr id="25" name="文字方塊 24">
            <a:extLst>
              <a:ext uri="{FF2B5EF4-FFF2-40B4-BE49-F238E27FC236}">
                <a16:creationId xmlns:a16="http://schemas.microsoft.com/office/drawing/2014/main" id="{ED6F554F-BF04-4FF4-8F7E-C2B1D1AA5A1B}"/>
              </a:ext>
            </a:extLst>
          </p:cNvPr>
          <p:cNvSpPr txBox="1"/>
          <p:nvPr/>
        </p:nvSpPr>
        <p:spPr>
          <a:xfrm>
            <a:off x="335969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技能</a:t>
            </a:r>
          </a:p>
        </p:txBody>
      </p:sp>
      <p:sp>
        <p:nvSpPr>
          <p:cNvPr id="26" name="文字方塊 25">
            <a:extLst>
              <a:ext uri="{FF2B5EF4-FFF2-40B4-BE49-F238E27FC236}">
                <a16:creationId xmlns:a16="http://schemas.microsoft.com/office/drawing/2014/main" id="{578670EF-7675-401A-ABB8-4FECC58A906B}"/>
              </a:ext>
            </a:extLst>
          </p:cNvPr>
          <p:cNvSpPr txBox="1"/>
          <p:nvPr/>
        </p:nvSpPr>
        <p:spPr>
          <a:xfrm>
            <a:off x="4295800" y="4653136"/>
            <a:ext cx="5020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投胎</a:t>
            </a: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40663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多項式回歸是一種回歸分析的形式，用於建立自變數 𝑥 和因變數 𝑦 之間關係的模型，這種關係被模型化為 𝑛 次多項式。相對於線性回歸只考慮自變數的一次方，多項式回歸還將自變數的高次方納入考慮，使模型能更好地捕捉數據中的非線性趨勢。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多項式方程最有名的就是二次曲線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就是拋物線方程式啦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18434" name="Picture 2" descr="Understanding Polynomial Regression Model - Analytics Vidhya">
            <a:extLst>
              <a:ext uri="{FF2B5EF4-FFF2-40B4-BE49-F238E27FC236}">
                <a16:creationId xmlns:a16="http://schemas.microsoft.com/office/drawing/2014/main" id="{2EEA712C-3F38-4E42-BB1E-10B589A32A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7408" y="3933056"/>
            <a:ext cx="4610661"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Understanding Polynomial Regression | by Tahera Firdose | Medium">
            <a:extLst>
              <a:ext uri="{FF2B5EF4-FFF2-40B4-BE49-F238E27FC236}">
                <a16:creationId xmlns:a16="http://schemas.microsoft.com/office/drawing/2014/main" id="{2BA51398-1F82-4BB3-9994-788DE466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988840"/>
            <a:ext cx="4958376" cy="37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41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各種多項式函數</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高中有教過還記得嗎</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牛頓老師在哭泣</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QQ</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9" name="Picture 2" descr="以一元及二元函数为例，通过多项式的函数图像观察其拟合性能；以及对用多项式作目标函数进行机器学习时的一些理解。_二元多项式拟合-CSDN博客">
            <a:extLst>
              <a:ext uri="{FF2B5EF4-FFF2-40B4-BE49-F238E27FC236}">
                <a16:creationId xmlns:a16="http://schemas.microsoft.com/office/drawing/2014/main" id="{F8AF3F5F-C5FC-480C-A36E-AB5ADE1A7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41277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6583D5E-476A-4E4E-9C24-4F5A246CB61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14025"/>
          <a:stretch/>
        </p:blipFill>
        <p:spPr>
          <a:xfrm>
            <a:off x="7176120" y="2420888"/>
            <a:ext cx="4239846" cy="1181230"/>
          </a:xfrm>
          <a:prstGeom prst="rect">
            <a:avLst/>
          </a:prstGeom>
        </p:spPr>
      </p:pic>
      <p:sp>
        <p:nvSpPr>
          <p:cNvPr id="12" name="文字方塊 11">
            <a:extLst>
              <a:ext uri="{FF2B5EF4-FFF2-40B4-BE49-F238E27FC236}">
                <a16:creationId xmlns:a16="http://schemas.microsoft.com/office/drawing/2014/main" id="{B9FD6ACD-A3A8-4E79-A2BA-4BCDF9D69012}"/>
              </a:ext>
            </a:extLst>
          </p:cNvPr>
          <p:cNvSpPr txBox="1"/>
          <p:nvPr/>
        </p:nvSpPr>
        <p:spPr>
          <a:xfrm>
            <a:off x="8256240" y="1844824"/>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牛頓力學運動方程</a:t>
            </a:r>
          </a:p>
        </p:txBody>
      </p:sp>
      <p:pic>
        <p:nvPicPr>
          <p:cNvPr id="25602" name="Picture 2" descr="等加速度直線運動の３公式の使い方がわかりません！｜理科｜苦手解決Q&amp;A｜進研ゼミ高校講座">
            <a:extLst>
              <a:ext uri="{FF2B5EF4-FFF2-40B4-BE49-F238E27FC236}">
                <a16:creationId xmlns:a16="http://schemas.microsoft.com/office/drawing/2014/main" id="{96B0E1E2-C5A9-4F25-9AAF-7AE4B655B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3933056"/>
            <a:ext cx="3312368" cy="182655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1B77F208-02ED-4E3D-8B61-778BCE9260B5}"/>
              </a:ext>
            </a:extLst>
          </p:cNvPr>
          <p:cNvSpPr/>
          <p:nvPr/>
        </p:nvSpPr>
        <p:spPr>
          <a:xfrm>
            <a:off x="10416480" y="407707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0F01283F-5680-4FE8-B4D7-852F01B1FD7C}"/>
              </a:ext>
            </a:extLst>
          </p:cNvPr>
          <p:cNvSpPr/>
          <p:nvPr/>
        </p:nvSpPr>
        <p:spPr>
          <a:xfrm>
            <a:off x="10416480" y="472514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6678B563-9DB0-4482-8AA4-75879DA186BB}"/>
              </a:ext>
            </a:extLst>
          </p:cNvPr>
          <p:cNvSpPr/>
          <p:nvPr/>
        </p:nvSpPr>
        <p:spPr>
          <a:xfrm>
            <a:off x="7248128"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954B9667-975D-48E9-9E47-60D08F84F062}"/>
              </a:ext>
            </a:extLst>
          </p:cNvPr>
          <p:cNvSpPr/>
          <p:nvPr/>
        </p:nvSpPr>
        <p:spPr>
          <a:xfrm>
            <a:off x="8616280"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44107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Overfitting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參數越多越複雜，越容易過擬合，白話文就是模型學到走火入魔啦</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 name="Picture 2" descr="Polynomial Regression. This is my third blog in the Machine… | by Animesh  Agarwal | Towards Data Science">
            <a:extLst>
              <a:ext uri="{FF2B5EF4-FFF2-40B4-BE49-F238E27FC236}">
                <a16:creationId xmlns:a16="http://schemas.microsoft.com/office/drawing/2014/main" id="{B7DAC2C1-E52E-48F5-940F-10B7F7BA1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988840"/>
            <a:ext cx="7730256" cy="3781708"/>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517B7240-3DEA-425A-98E3-CAF9B7B5FBDE}"/>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2783632" y="5445224"/>
            <a:ext cx="1171739" cy="304843"/>
          </a:xfrm>
          <a:prstGeom prst="rect">
            <a:avLst/>
          </a:prstGeom>
        </p:spPr>
      </p:pic>
      <p:pic>
        <p:nvPicPr>
          <p:cNvPr id="6" name="圖片 5">
            <a:extLst>
              <a:ext uri="{FF2B5EF4-FFF2-40B4-BE49-F238E27FC236}">
                <a16:creationId xmlns:a16="http://schemas.microsoft.com/office/drawing/2014/main" id="{06B9899E-1436-4B65-9518-DD7187C6215F}"/>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43872" y="5373216"/>
            <a:ext cx="1876687" cy="362001"/>
          </a:xfrm>
          <a:prstGeom prst="rect">
            <a:avLst/>
          </a:prstGeom>
        </p:spPr>
      </p:pic>
      <p:pic>
        <p:nvPicPr>
          <p:cNvPr id="14" name="圖片 13">
            <a:extLst>
              <a:ext uri="{FF2B5EF4-FFF2-40B4-BE49-F238E27FC236}">
                <a16:creationId xmlns:a16="http://schemas.microsoft.com/office/drawing/2014/main" id="{E3F3B520-462C-4B1D-9D0C-5B8599AF205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sharpenSoften amount="50000"/>
                    </a14:imgEffect>
                  </a14:imgLayer>
                </a14:imgProps>
              </a:ext>
            </a:extLst>
          </a:blip>
          <a:srcRect t="-1756" r="23144"/>
          <a:stretch/>
        </p:blipFill>
        <p:spPr>
          <a:xfrm>
            <a:off x="7248128" y="5373216"/>
            <a:ext cx="2547888" cy="300500"/>
          </a:xfrm>
          <a:prstGeom prst="rect">
            <a:avLst/>
          </a:prstGeom>
        </p:spPr>
      </p:pic>
      <p:sp>
        <p:nvSpPr>
          <p:cNvPr id="16" name="Shape 1499">
            <a:extLst>
              <a:ext uri="{FF2B5EF4-FFF2-40B4-BE49-F238E27FC236}">
                <a16:creationId xmlns:a16="http://schemas.microsoft.com/office/drawing/2014/main" id="{0424B3A3-C85F-46D2-AB52-66C879E405A3}"/>
              </a:ext>
            </a:extLst>
          </p:cNvPr>
          <p:cNvSpPr/>
          <p:nvPr/>
        </p:nvSpPr>
        <p:spPr>
          <a:xfrm>
            <a:off x="2207568"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Under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7" name="Shape 1499">
            <a:extLst>
              <a:ext uri="{FF2B5EF4-FFF2-40B4-BE49-F238E27FC236}">
                <a16:creationId xmlns:a16="http://schemas.microsoft.com/office/drawing/2014/main" id="{A5656643-0023-48BA-9C0E-870D8BBAEF91}"/>
              </a:ext>
            </a:extLst>
          </p:cNvPr>
          <p:cNvSpPr/>
          <p:nvPr/>
        </p:nvSpPr>
        <p:spPr>
          <a:xfrm>
            <a:off x="4727848"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Just Right</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8" name="Shape 1499">
            <a:extLst>
              <a:ext uri="{FF2B5EF4-FFF2-40B4-BE49-F238E27FC236}">
                <a16:creationId xmlns:a16="http://schemas.microsoft.com/office/drawing/2014/main" id="{549AD783-B8B1-40EB-A292-A403A17F3B2F}"/>
              </a:ext>
            </a:extLst>
          </p:cNvPr>
          <p:cNvSpPr/>
          <p:nvPr/>
        </p:nvSpPr>
        <p:spPr>
          <a:xfrm>
            <a:off x="7320136"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Over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Tree>
    <p:extLst>
      <p:ext uri="{BB962C8B-B14F-4D97-AF65-F5344CB8AC3E}">
        <p14:creationId xmlns:p14="http://schemas.microsoft.com/office/powerpoint/2010/main" val="337757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Bias-Variance Tradeoff</a:t>
            </a:r>
          </a:p>
        </p:txBody>
      </p:sp>
    </p:spTree>
    <p:extLst>
      <p:ext uri="{BB962C8B-B14F-4D97-AF65-F5344CB8AC3E}">
        <p14:creationId xmlns:p14="http://schemas.microsoft.com/office/powerpoint/2010/main" val="1021628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長槍之王」AK-47突擊步槍連美軍都丟下自己的武器跑去撿| ETtoday軍武新聞| ETtoday新聞雲">
            <a:extLst>
              <a:ext uri="{FF2B5EF4-FFF2-40B4-BE49-F238E27FC236}">
                <a16:creationId xmlns:a16="http://schemas.microsoft.com/office/drawing/2014/main" id="{B095EDB2-9B78-4379-83DF-F4985B975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10"/>
          <a:stretch/>
        </p:blipFill>
        <p:spPr bwMode="auto">
          <a:xfrm>
            <a:off x="9120336" y="4509120"/>
            <a:ext cx="1584176" cy="96846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Understanding the Bias-Variance Tradeoff</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是根據樣本擬合出的模型的輸出預測結果與樣本真實 結果的差距，即模型準不準？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欠擬合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穩：</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則是“不同的訓練數據集訓練出的模型”的輸出值之 間的差異，即模型的穩不穩？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差異</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：誤差，對像是單個模型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：變異數，對像是多個模型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9458" name="Picture 2" descr="Machine Learning Strategies Part 07: Addressing Bias and Variance | by  Mohammad Faizan | Medium">
            <a:extLst>
              <a:ext uri="{FF2B5EF4-FFF2-40B4-BE49-F238E27FC236}">
                <a16:creationId xmlns:a16="http://schemas.microsoft.com/office/drawing/2014/main" id="{AFEA0373-B01C-4180-BB71-B00C269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700808"/>
            <a:ext cx="3323447"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233A8E1-A05E-4DFC-ABED-D20CBE479AE8}"/>
              </a:ext>
            </a:extLst>
          </p:cNvPr>
          <p:cNvSpPr txBox="1"/>
          <p:nvPr/>
        </p:nvSpPr>
        <p:spPr>
          <a:xfrm>
            <a:off x="7032104" y="5589240"/>
            <a:ext cx="3767378" cy="646331"/>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一般來說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差，實務上好處理，靠調整參數就行。</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但是遇到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差，通常和系統穩定性有關，</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這時候通常要更換系統零件，或是模型才有辦法解決</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9464" name="Picture 8" descr="SAO靈魂工作室】MARUI M4A1 Carbine 電動槍| 露天市集| 全台最大的網路購物市集">
            <a:extLst>
              <a:ext uri="{FF2B5EF4-FFF2-40B4-BE49-F238E27FC236}">
                <a16:creationId xmlns:a16="http://schemas.microsoft.com/office/drawing/2014/main" id="{6306A587-652B-4C9D-8C56-8D78B6B7DB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60096" y="4653136"/>
            <a:ext cx="1586369" cy="78128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2911776-3CCC-46F5-B678-4BF39E97094B}"/>
              </a:ext>
            </a:extLst>
          </p:cNvPr>
          <p:cNvCxnSpPr>
            <a:cxnSpLocks/>
          </p:cNvCxnSpPr>
          <p:nvPr/>
        </p:nvCxnSpPr>
        <p:spPr>
          <a:xfrm>
            <a:off x="8832304" y="1916832"/>
            <a:ext cx="0" cy="27363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466" name="Picture 10" descr="Statistical Process Control - PRETESH BISWAS">
            <a:extLst>
              <a:ext uri="{FF2B5EF4-FFF2-40B4-BE49-F238E27FC236}">
                <a16:creationId xmlns:a16="http://schemas.microsoft.com/office/drawing/2014/main" id="{F8838B14-D732-401C-AA18-59603F0E7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7" t="8127"/>
          <a:stretch/>
        </p:blipFill>
        <p:spPr bwMode="auto">
          <a:xfrm>
            <a:off x="2063552" y="4149080"/>
            <a:ext cx="3240360" cy="20655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A6656D4-DFF8-4962-A0FB-C40AAC0D63D6}"/>
              </a:ext>
            </a:extLst>
          </p:cNvPr>
          <p:cNvSpPr txBox="1"/>
          <p:nvPr/>
        </p:nvSpPr>
        <p:spPr>
          <a:xfrm>
            <a:off x="767408" y="5517232"/>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High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E7E8B92C-6921-4E76-9657-6C3DF3FE126D}"/>
              </a:ext>
            </a:extLst>
          </p:cNvPr>
          <p:cNvSpPr txBox="1"/>
          <p:nvPr/>
        </p:nvSpPr>
        <p:spPr>
          <a:xfrm>
            <a:off x="767408" y="4581128"/>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Low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06697419-645B-4CD0-ACC0-D679A510F4B4}"/>
              </a:ext>
            </a:extLst>
          </p:cNvPr>
          <p:cNvCxnSpPr/>
          <p:nvPr/>
        </p:nvCxnSpPr>
        <p:spPr>
          <a:xfrm>
            <a:off x="1847528" y="6237312"/>
            <a:ext cx="3816424" cy="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059398-6E47-4513-8BA5-539B6529DE17}"/>
              </a:ext>
            </a:extLst>
          </p:cNvPr>
          <p:cNvSpPr txBox="1"/>
          <p:nvPr/>
        </p:nvSpPr>
        <p:spPr>
          <a:xfrm>
            <a:off x="5303912" y="5877272"/>
            <a:ext cx="67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time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150BC33-AAB9-4DD4-8645-439FE4FC041C}"/>
              </a:ext>
            </a:extLst>
          </p:cNvPr>
          <p:cNvCxnSpPr>
            <a:cxnSpLocks/>
          </p:cNvCxnSpPr>
          <p:nvPr/>
        </p:nvCxnSpPr>
        <p:spPr>
          <a:xfrm flipV="1">
            <a:off x="1991544" y="4077072"/>
            <a:ext cx="0" cy="216024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5F5AC03-8056-4691-9B6C-30ADF0EDC44A}"/>
              </a:ext>
            </a:extLst>
          </p:cNvPr>
          <p:cNvSpPr txBox="1"/>
          <p:nvPr/>
        </p:nvSpPr>
        <p:spPr>
          <a:xfrm>
            <a:off x="1415480" y="414908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指標</a:t>
            </a:r>
          </a:p>
        </p:txBody>
      </p:sp>
    </p:spTree>
    <p:extLst>
      <p:ext uri="{BB962C8B-B14F-4D97-AF65-F5344CB8AC3E}">
        <p14:creationId xmlns:p14="http://schemas.microsoft.com/office/powerpoint/2010/main" val="3205236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Bias-Variance Tradeoff Summary</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4">
            <a:extLst>
              <a:ext uri="{FF2B5EF4-FFF2-40B4-BE49-F238E27FC236}">
                <a16:creationId xmlns:a16="http://schemas.microsoft.com/office/drawing/2014/main" id="{CF36A437-1DE9-4C64-8099-13358A8F320E}"/>
              </a:ext>
            </a:extLst>
          </p:cNvPr>
          <p:cNvGraphicFramePr>
            <a:graphicFrameLocks noGrp="1"/>
          </p:cNvGraphicFramePr>
          <p:nvPr>
            <p:extLst/>
          </p:nvPr>
        </p:nvGraphicFramePr>
        <p:xfrm>
          <a:off x="335360" y="1268760"/>
          <a:ext cx="7488832" cy="5115879"/>
        </p:xfrm>
        <a:graphic>
          <a:graphicData uri="http://schemas.openxmlformats.org/drawingml/2006/table">
            <a:tbl>
              <a:tblPr firstRow="1" bandRow="1">
                <a:tableStyleId>{2D5ABB26-0587-4C30-8999-92F81FD0307C}</a:tableStyleId>
              </a:tblPr>
              <a:tblGrid>
                <a:gridCol w="1872208">
                  <a:extLst>
                    <a:ext uri="{9D8B030D-6E8A-4147-A177-3AD203B41FA5}">
                      <a16:colId xmlns:a16="http://schemas.microsoft.com/office/drawing/2014/main" val="1842415443"/>
                    </a:ext>
                  </a:extLst>
                </a:gridCol>
                <a:gridCol w="1872208">
                  <a:extLst>
                    <a:ext uri="{9D8B030D-6E8A-4147-A177-3AD203B41FA5}">
                      <a16:colId xmlns:a16="http://schemas.microsoft.com/office/drawing/2014/main" val="2532170115"/>
                    </a:ext>
                  </a:extLst>
                </a:gridCol>
                <a:gridCol w="1872208">
                  <a:extLst>
                    <a:ext uri="{9D8B030D-6E8A-4147-A177-3AD203B41FA5}">
                      <a16:colId xmlns:a16="http://schemas.microsoft.com/office/drawing/2014/main" val="2042037420"/>
                    </a:ext>
                  </a:extLst>
                </a:gridCol>
                <a:gridCol w="1872208">
                  <a:extLst>
                    <a:ext uri="{9D8B030D-6E8A-4147-A177-3AD203B41FA5}">
                      <a16:colId xmlns:a16="http://schemas.microsoft.com/office/drawing/2014/main" val="2330702401"/>
                    </a:ext>
                  </a:extLst>
                </a:gridCol>
              </a:tblGrid>
              <a:tr h="432556">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Underfitting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模型太簡單</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很穩不夠準</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Just right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Overfitting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模型太複雜</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很準不夠穩</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5022"/>
                  </a:ext>
                </a:extLst>
              </a:tr>
              <a:tr h="663252">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Symptoms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altLang="zh-TW" sz="1000" b="0" i="0" kern="1200" dirty="0">
                          <a:solidFill>
                            <a:schemeClr val="accent6">
                              <a:lumMod val="10000"/>
                            </a:schemeClr>
                          </a:solidFill>
                          <a:effectLst/>
                          <a:latin typeface="+mn-lt"/>
                          <a:ea typeface="+mn-ea"/>
                          <a:cs typeface="+mn-cs"/>
                        </a:rPr>
                        <a:t>- Training error is </a:t>
                      </a:r>
                      <a:r>
                        <a:rPr lang="en-US" altLang="zh-TW" sz="1000" b="1" i="0" kern="1200" dirty="0">
                          <a:solidFill>
                            <a:schemeClr val="accent6">
                              <a:lumMod val="10000"/>
                            </a:schemeClr>
                          </a:solidFill>
                          <a:effectLst/>
                          <a:latin typeface="+mn-lt"/>
                          <a:ea typeface="+mn-ea"/>
                          <a:cs typeface="+mn-cs"/>
                        </a:rPr>
                        <a:t>higher</a:t>
                      </a:r>
                      <a:r>
                        <a:rPr lang="en-US" altLang="zh-TW" sz="1000" b="0" i="0" kern="1200" dirty="0">
                          <a:solidFill>
                            <a:schemeClr val="accent6">
                              <a:lumMod val="10000"/>
                            </a:schemeClr>
                          </a:solidFill>
                          <a:effectLst/>
                          <a:latin typeface="+mn-lt"/>
                          <a:ea typeface="+mn-ea"/>
                          <a:cs typeface="+mn-cs"/>
                        </a:rPr>
                        <a:t> than expected( often testing error too)</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much </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lower</a:t>
                      </a: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 than test error</a:t>
                      </a:r>
                    </a:p>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lower than the expected error</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435035"/>
                  </a:ext>
                </a:extLst>
              </a:tr>
              <a:tr h="94798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Regression 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759909"/>
                  </a:ext>
                </a:extLst>
              </a:tr>
              <a:tr h="100171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Classification</a:t>
                      </a: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750364"/>
                  </a:ext>
                </a:extLst>
              </a:tr>
              <a:tr h="1154491">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Deep Learning</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42227"/>
                  </a:ext>
                </a:extLst>
              </a:tr>
              <a:tr h="840553">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Possible</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remedies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complex model (</a:t>
                      </a:r>
                      <a:r>
                        <a:rPr lang="en-US" altLang="zh-TW" sz="1000" dirty="0" err="1">
                          <a:solidFill>
                            <a:schemeClr val="accent6">
                              <a:lumMod val="10000"/>
                            </a:schemeClr>
                          </a:solidFill>
                          <a:latin typeface="微軟正黑體" panose="020B0604030504040204" pitchFamily="34" charset="-120"/>
                          <a:ea typeface="微軟正黑體" panose="020B0604030504040204" pitchFamily="34" charset="-120"/>
                        </a:rPr>
                        <a:t>e.g</a:t>
                      </a: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 linear to non linear)</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feature</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Boosting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Training and Testing errors are similar and closer to the expected error</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Add more training data</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simpler model</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Bagging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64374"/>
                  </a:ext>
                </a:extLst>
              </a:tr>
            </a:tbl>
          </a:graphicData>
        </a:graphic>
      </p:graphicFrame>
      <p:pic>
        <p:nvPicPr>
          <p:cNvPr id="6" name="圖片 5">
            <a:extLst>
              <a:ext uri="{FF2B5EF4-FFF2-40B4-BE49-F238E27FC236}">
                <a16:creationId xmlns:a16="http://schemas.microsoft.com/office/drawing/2014/main" id="{17BAC25E-3398-4906-B4E5-515A2453F891}"/>
              </a:ext>
            </a:extLst>
          </p:cNvPr>
          <p:cNvPicPr>
            <a:picLocks noChangeAspect="1"/>
          </p:cNvPicPr>
          <p:nvPr/>
        </p:nvPicPr>
        <p:blipFill rotWithShape="1">
          <a:blip r:embed="rId2"/>
          <a:srcRect r="67057"/>
          <a:stretch/>
        </p:blipFill>
        <p:spPr>
          <a:xfrm>
            <a:off x="2639616" y="2492896"/>
            <a:ext cx="936104" cy="803357"/>
          </a:xfrm>
          <a:prstGeom prst="rect">
            <a:avLst/>
          </a:prstGeom>
        </p:spPr>
      </p:pic>
      <p:pic>
        <p:nvPicPr>
          <p:cNvPr id="17" name="圖片 16">
            <a:extLst>
              <a:ext uri="{FF2B5EF4-FFF2-40B4-BE49-F238E27FC236}">
                <a16:creationId xmlns:a16="http://schemas.microsoft.com/office/drawing/2014/main" id="{7E167AB9-2213-496A-A972-D6661B52D662}"/>
              </a:ext>
            </a:extLst>
          </p:cNvPr>
          <p:cNvPicPr>
            <a:picLocks noChangeAspect="1"/>
          </p:cNvPicPr>
          <p:nvPr/>
        </p:nvPicPr>
        <p:blipFill rotWithShape="1">
          <a:blip r:embed="rId2"/>
          <a:srcRect l="34811" r="33876"/>
          <a:stretch/>
        </p:blipFill>
        <p:spPr>
          <a:xfrm>
            <a:off x="4583832" y="2492896"/>
            <a:ext cx="864096" cy="780155"/>
          </a:xfrm>
          <a:prstGeom prst="rect">
            <a:avLst/>
          </a:prstGeom>
        </p:spPr>
      </p:pic>
      <p:pic>
        <p:nvPicPr>
          <p:cNvPr id="18" name="圖片 17">
            <a:extLst>
              <a:ext uri="{FF2B5EF4-FFF2-40B4-BE49-F238E27FC236}">
                <a16:creationId xmlns:a16="http://schemas.microsoft.com/office/drawing/2014/main" id="{FB1049FE-DBA8-41F6-8692-71C50E4E019A}"/>
              </a:ext>
            </a:extLst>
          </p:cNvPr>
          <p:cNvPicPr>
            <a:picLocks noChangeAspect="1"/>
          </p:cNvPicPr>
          <p:nvPr/>
        </p:nvPicPr>
        <p:blipFill rotWithShape="1">
          <a:blip r:embed="rId2"/>
          <a:srcRect l="69348"/>
          <a:stretch/>
        </p:blipFill>
        <p:spPr>
          <a:xfrm>
            <a:off x="6456040" y="2492896"/>
            <a:ext cx="864096" cy="796988"/>
          </a:xfrm>
          <a:prstGeom prst="rect">
            <a:avLst/>
          </a:prstGeom>
        </p:spPr>
      </p:pic>
      <p:pic>
        <p:nvPicPr>
          <p:cNvPr id="8" name="圖片 7">
            <a:extLst>
              <a:ext uri="{FF2B5EF4-FFF2-40B4-BE49-F238E27FC236}">
                <a16:creationId xmlns:a16="http://schemas.microsoft.com/office/drawing/2014/main" id="{43735CD4-95D5-4620-990F-D8DB788E647A}"/>
              </a:ext>
            </a:extLst>
          </p:cNvPr>
          <p:cNvPicPr>
            <a:picLocks noChangeAspect="1"/>
          </p:cNvPicPr>
          <p:nvPr/>
        </p:nvPicPr>
        <p:blipFill rotWithShape="1">
          <a:blip r:embed="rId3">
            <a:duotone>
              <a:schemeClr val="accent5">
                <a:shade val="45000"/>
                <a:satMod val="135000"/>
              </a:schemeClr>
              <a:prstClr val="white"/>
            </a:duotone>
          </a:blip>
          <a:srcRect r="68423"/>
          <a:stretch/>
        </p:blipFill>
        <p:spPr>
          <a:xfrm>
            <a:off x="2639616" y="3429000"/>
            <a:ext cx="864096" cy="845355"/>
          </a:xfrm>
          <a:prstGeom prst="rect">
            <a:avLst/>
          </a:prstGeom>
        </p:spPr>
      </p:pic>
      <p:pic>
        <p:nvPicPr>
          <p:cNvPr id="20" name="圖片 19">
            <a:extLst>
              <a:ext uri="{FF2B5EF4-FFF2-40B4-BE49-F238E27FC236}">
                <a16:creationId xmlns:a16="http://schemas.microsoft.com/office/drawing/2014/main" id="{B63533A4-33AB-4A9D-976A-654C88B15450}"/>
              </a:ext>
            </a:extLst>
          </p:cNvPr>
          <p:cNvPicPr>
            <a:picLocks noChangeAspect="1"/>
          </p:cNvPicPr>
          <p:nvPr/>
        </p:nvPicPr>
        <p:blipFill rotWithShape="1">
          <a:blip r:embed="rId3">
            <a:duotone>
              <a:schemeClr val="accent5">
                <a:shade val="45000"/>
                <a:satMod val="135000"/>
              </a:schemeClr>
              <a:prstClr val="white"/>
            </a:duotone>
          </a:blip>
          <a:srcRect l="69234"/>
          <a:stretch/>
        </p:blipFill>
        <p:spPr>
          <a:xfrm>
            <a:off x="6456040" y="3429000"/>
            <a:ext cx="864096" cy="867635"/>
          </a:xfrm>
          <a:prstGeom prst="rect">
            <a:avLst/>
          </a:prstGeom>
        </p:spPr>
      </p:pic>
      <p:pic>
        <p:nvPicPr>
          <p:cNvPr id="21" name="圖片 20">
            <a:extLst>
              <a:ext uri="{FF2B5EF4-FFF2-40B4-BE49-F238E27FC236}">
                <a16:creationId xmlns:a16="http://schemas.microsoft.com/office/drawing/2014/main" id="{6A58CBFC-FE3D-45D4-8377-507751EC27F5}"/>
              </a:ext>
            </a:extLst>
          </p:cNvPr>
          <p:cNvPicPr>
            <a:picLocks noChangeAspect="1"/>
          </p:cNvPicPr>
          <p:nvPr/>
        </p:nvPicPr>
        <p:blipFill rotWithShape="1">
          <a:blip r:embed="rId3">
            <a:duotone>
              <a:schemeClr val="accent5">
                <a:shade val="45000"/>
                <a:satMod val="135000"/>
              </a:schemeClr>
              <a:prstClr val="white"/>
            </a:duotone>
          </a:blip>
          <a:srcRect l="34391" r="34085"/>
          <a:stretch/>
        </p:blipFill>
        <p:spPr>
          <a:xfrm>
            <a:off x="4583832" y="3429000"/>
            <a:ext cx="864096" cy="846791"/>
          </a:xfrm>
          <a:prstGeom prst="rect">
            <a:avLst/>
          </a:prstGeom>
        </p:spPr>
      </p:pic>
      <p:pic>
        <p:nvPicPr>
          <p:cNvPr id="10" name="圖片 9">
            <a:extLst>
              <a:ext uri="{FF2B5EF4-FFF2-40B4-BE49-F238E27FC236}">
                <a16:creationId xmlns:a16="http://schemas.microsoft.com/office/drawing/2014/main" id="{DA6FD1E9-D87B-49FE-A4DD-9F61BC81DE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67903"/>
          <a:stretch/>
        </p:blipFill>
        <p:spPr>
          <a:xfrm>
            <a:off x="2567608" y="4437112"/>
            <a:ext cx="1084867" cy="1017775"/>
          </a:xfrm>
          <a:prstGeom prst="rect">
            <a:avLst/>
          </a:prstGeom>
        </p:spPr>
      </p:pic>
      <p:pic>
        <p:nvPicPr>
          <p:cNvPr id="23" name="圖片 22">
            <a:extLst>
              <a:ext uri="{FF2B5EF4-FFF2-40B4-BE49-F238E27FC236}">
                <a16:creationId xmlns:a16="http://schemas.microsoft.com/office/drawing/2014/main" id="{DCC4A719-C7CF-429F-9FF3-36755A071579}"/>
              </a:ext>
            </a:extLst>
          </p:cNvPr>
          <p:cNvPicPr>
            <a:picLocks noChangeAspect="1"/>
          </p:cNvPicPr>
          <p:nvPr/>
        </p:nvPicPr>
        <p:blipFill rotWithShape="1">
          <a:blip r:embed="rId6"/>
          <a:srcRect l="34534" r="34109"/>
          <a:stretch/>
        </p:blipFill>
        <p:spPr>
          <a:xfrm>
            <a:off x="4367808" y="4437112"/>
            <a:ext cx="1080120" cy="1037266"/>
          </a:xfrm>
          <a:prstGeom prst="rect">
            <a:avLst/>
          </a:prstGeom>
        </p:spPr>
      </p:pic>
      <p:pic>
        <p:nvPicPr>
          <p:cNvPr id="24" name="圖片 23">
            <a:extLst>
              <a:ext uri="{FF2B5EF4-FFF2-40B4-BE49-F238E27FC236}">
                <a16:creationId xmlns:a16="http://schemas.microsoft.com/office/drawing/2014/main" id="{6F144495-8D0F-4554-BCC7-6461533D25ED}"/>
              </a:ext>
            </a:extLst>
          </p:cNvPr>
          <p:cNvPicPr>
            <a:picLocks noChangeAspect="1"/>
          </p:cNvPicPr>
          <p:nvPr/>
        </p:nvPicPr>
        <p:blipFill rotWithShape="1">
          <a:blip r:embed="rId6"/>
          <a:srcRect l="68499"/>
          <a:stretch/>
        </p:blipFill>
        <p:spPr>
          <a:xfrm>
            <a:off x="6312024" y="4437113"/>
            <a:ext cx="1080120" cy="1032504"/>
          </a:xfrm>
          <a:prstGeom prst="rect">
            <a:avLst/>
          </a:prstGeom>
        </p:spPr>
      </p:pic>
      <p:pic>
        <p:nvPicPr>
          <p:cNvPr id="12" name="圖片 11">
            <a:extLst>
              <a:ext uri="{FF2B5EF4-FFF2-40B4-BE49-F238E27FC236}">
                <a16:creationId xmlns:a16="http://schemas.microsoft.com/office/drawing/2014/main" id="{A1F69F5F-608A-4EFC-939F-6A162D6F099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184232" y="1412776"/>
            <a:ext cx="3524742" cy="4648849"/>
          </a:xfrm>
          <a:prstGeom prst="rect">
            <a:avLst/>
          </a:prstGeom>
        </p:spPr>
      </p:pic>
    </p:spTree>
    <p:extLst>
      <p:ext uri="{BB962C8B-B14F-4D97-AF65-F5344CB8AC3E}">
        <p14:creationId xmlns:p14="http://schemas.microsoft.com/office/powerpoint/2010/main" val="891243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23678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SVM/SVR</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190641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936514" cy="459485"/>
          </a:xfrm>
          <a:prstGeom prst="rect">
            <a:avLst/>
          </a:prstGeom>
        </p:spPr>
        <p:txBody>
          <a:bodyPr wrap="non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如果你是一位專職馬鈴薯種植的農夫，你可能會有以下任務：</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該如何提高馬鈴薯產量？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有哪些因素會影響馬鈴薯的產量？</a:t>
            </a:r>
          </a:p>
        </p:txBody>
      </p:sp>
      <p:pic>
        <p:nvPicPr>
          <p:cNvPr id="14340" name="Picture 4" descr="马铃薯茎叶生长和什么有关？马铃薯茎叶旺盛就能多结薯？ - 新农科技网">
            <a:extLst>
              <a:ext uri="{FF2B5EF4-FFF2-40B4-BE49-F238E27FC236}">
                <a16:creationId xmlns:a16="http://schemas.microsoft.com/office/drawing/2014/main" id="{AB98431D-96E9-4477-96C5-089992B4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299695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ertilizing: It's Mainly About Nitrogen - FineGardening">
            <a:extLst>
              <a:ext uri="{FF2B5EF4-FFF2-40B4-BE49-F238E27FC236}">
                <a16:creationId xmlns:a16="http://schemas.microsoft.com/office/drawing/2014/main" id="{F6BCC101-A0FB-460E-8668-847915C7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3676897"/>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天线宝宝太阳GIF - 下载及分享PHONEKY">
            <a:extLst>
              <a:ext uri="{FF2B5EF4-FFF2-40B4-BE49-F238E27FC236}">
                <a16:creationId xmlns:a16="http://schemas.microsoft.com/office/drawing/2014/main" id="{D5C46DC2-DDE0-4E31-B278-D7D8927C1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288"/>
          <a:stretch/>
        </p:blipFill>
        <p:spPr bwMode="auto">
          <a:xfrm>
            <a:off x="2711624" y="3645024"/>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下雨_图片_gif - 图库- 爱给网">
            <a:extLst>
              <a:ext uri="{FF2B5EF4-FFF2-40B4-BE49-F238E27FC236}">
                <a16:creationId xmlns:a16="http://schemas.microsoft.com/office/drawing/2014/main" id="{61FD5836-8AB3-4595-898D-CE3B0A5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902" y="3513949"/>
            <a:ext cx="1052231" cy="105223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溫度計圖示平面設計向量。 剪貼畫|剪貼畫免版稅| FreeImages">
            <a:extLst>
              <a:ext uri="{FF2B5EF4-FFF2-40B4-BE49-F238E27FC236}">
                <a16:creationId xmlns:a16="http://schemas.microsoft.com/office/drawing/2014/main" id="{EBBBE128-3E36-416C-BF7D-6DA18CCC8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25" y="3604889"/>
            <a:ext cx="435193" cy="8989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5B9F704-3842-41CD-BC28-768D467256B7}"/>
              </a:ext>
            </a:extLst>
          </p:cNvPr>
          <p:cNvSpPr/>
          <p:nvPr/>
        </p:nvSpPr>
        <p:spPr>
          <a:xfrm>
            <a:off x="2135560" y="5013176"/>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一個結果是由很多原因造成的</a:t>
            </a:r>
          </a:p>
        </p:txBody>
      </p:sp>
      <p:pic>
        <p:nvPicPr>
          <p:cNvPr id="17" name="圖片 3">
            <a:extLst>
              <a:ext uri="{FF2B5EF4-FFF2-40B4-BE49-F238E27FC236}">
                <a16:creationId xmlns:a16="http://schemas.microsoft.com/office/drawing/2014/main" id="{3F242703-C8C0-4172-B65B-B3C26FEB95E4}"/>
              </a:ext>
            </a:extLst>
          </p:cNvPr>
          <p:cNvPicPr/>
          <p:nvPr/>
        </p:nvPicPr>
        <p:blipFill>
          <a:blip r:embed="rId7">
            <a:extLst>
              <a:ext uri="{28A0092B-C50C-407E-A947-70E740481C1C}">
                <a14:useLocalDpi xmlns:a14="http://schemas.microsoft.com/office/drawing/2010/main" val="0"/>
              </a:ext>
            </a:extLst>
          </a:blip>
          <a:stretch>
            <a:fillRect/>
          </a:stretch>
        </p:blipFill>
        <p:spPr>
          <a:xfrm>
            <a:off x="7032104" y="4725144"/>
            <a:ext cx="4608512" cy="1070306"/>
          </a:xfrm>
          <a:prstGeom prst="rect">
            <a:avLst/>
          </a:prstGeom>
        </p:spPr>
      </p:pic>
      <p:sp>
        <p:nvSpPr>
          <p:cNvPr id="9" name="等腰三角形 8">
            <a:extLst>
              <a:ext uri="{FF2B5EF4-FFF2-40B4-BE49-F238E27FC236}">
                <a16:creationId xmlns:a16="http://schemas.microsoft.com/office/drawing/2014/main" id="{81D54985-46BB-4588-8F8D-42AA7FC2127B}"/>
              </a:ext>
            </a:extLst>
          </p:cNvPr>
          <p:cNvSpPr/>
          <p:nvPr/>
        </p:nvSpPr>
        <p:spPr>
          <a:xfrm rot="2917270">
            <a:off x="11074469" y="4558381"/>
            <a:ext cx="903385" cy="434531"/>
          </a:xfrm>
          <a:prstGeom prst="triangle">
            <a:avLst/>
          </a:prstGeom>
          <a:solidFill>
            <a:srgbClr val="D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557406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通過使用核函數將數據映射到更高維度的特徵空間，來解決非線性問題。常用的核函數包括線性核、多項式核、徑向基函數（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旨在找到最適合連續空間中數據點的超平面。這是通過將輸入變量映射到高維特徵空間並找到最大化超平面與最近數據點之間距離（邊緣）的超平面，同時最小化預測誤差來實現的。</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，這意味著預測值與實際值之間的差異在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範圍內時，誤差會被忽略。這有助於模型不受訓練數據中的小波動影響。</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Regression, SVR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旨在找到最適合連續空間中數據點的超平面，以近似描述輸入變量和連續目標變量之間的關係，同時最小化預測誤差。</a:t>
            </a:r>
          </a:p>
        </p:txBody>
      </p:sp>
      <p:pic>
        <p:nvPicPr>
          <p:cNvPr id="2" name="圖片 1">
            <a:extLst>
              <a:ext uri="{FF2B5EF4-FFF2-40B4-BE49-F238E27FC236}">
                <a16:creationId xmlns:a16="http://schemas.microsoft.com/office/drawing/2014/main" id="{B0D6653C-D073-4A9E-8CDF-C87C4564FD2E}"/>
              </a:ext>
            </a:extLst>
          </p:cNvPr>
          <p:cNvPicPr>
            <a:picLocks noChangeAspect="1"/>
          </p:cNvPicPr>
          <p:nvPr/>
        </p:nvPicPr>
        <p:blipFill>
          <a:blip r:embed="rId3"/>
          <a:stretch>
            <a:fillRect/>
          </a:stretch>
        </p:blipFill>
        <p:spPr>
          <a:xfrm>
            <a:off x="7334625" y="4355619"/>
            <a:ext cx="3748268" cy="1925006"/>
          </a:xfrm>
          <a:prstGeom prst="rect">
            <a:avLst/>
          </a:prstGeom>
        </p:spPr>
      </p:pic>
      <p:grpSp>
        <p:nvGrpSpPr>
          <p:cNvPr id="5" name="群組 4">
            <a:extLst>
              <a:ext uri="{FF2B5EF4-FFF2-40B4-BE49-F238E27FC236}">
                <a16:creationId xmlns:a16="http://schemas.microsoft.com/office/drawing/2014/main" id="{9E61D0D6-474A-4CF0-805E-132B8F8F7833}"/>
              </a:ext>
            </a:extLst>
          </p:cNvPr>
          <p:cNvGrpSpPr/>
          <p:nvPr/>
        </p:nvGrpSpPr>
        <p:grpSpPr>
          <a:xfrm>
            <a:off x="5962913" y="1556792"/>
            <a:ext cx="5937244" cy="2736269"/>
            <a:chOff x="6023992" y="1550732"/>
            <a:chExt cx="5937244" cy="2736269"/>
          </a:xfrm>
        </p:grpSpPr>
        <p:grpSp>
          <p:nvGrpSpPr>
            <p:cNvPr id="14" name="群組 13">
              <a:extLst>
                <a:ext uri="{FF2B5EF4-FFF2-40B4-BE49-F238E27FC236}">
                  <a16:creationId xmlns:a16="http://schemas.microsoft.com/office/drawing/2014/main" id="{E627B6BF-06D0-4AF6-B778-0BBC6EBCE4C8}"/>
                </a:ext>
              </a:extLst>
            </p:cNvPr>
            <p:cNvGrpSpPr/>
            <p:nvPr/>
          </p:nvGrpSpPr>
          <p:grpSpPr>
            <a:xfrm>
              <a:off x="6023992" y="1550732"/>
              <a:ext cx="3448348" cy="2605078"/>
              <a:chOff x="7799523" y="2931414"/>
              <a:chExt cx="4087677" cy="3088064"/>
            </a:xfrm>
          </p:grpSpPr>
          <p:pic>
            <p:nvPicPr>
              <p:cNvPr id="10" name="圖片 9">
                <a:extLst>
                  <a:ext uri="{FF2B5EF4-FFF2-40B4-BE49-F238E27FC236}">
                    <a16:creationId xmlns:a16="http://schemas.microsoft.com/office/drawing/2014/main" id="{91ACA0BF-7262-4F9E-ADDA-2F5A0A725F8B}"/>
                  </a:ext>
                </a:extLst>
              </p:cNvPr>
              <p:cNvPicPr>
                <a:picLocks noChangeAspect="1"/>
              </p:cNvPicPr>
              <p:nvPr/>
            </p:nvPicPr>
            <p:blipFill>
              <a:blip r:embed="rId4"/>
              <a:stretch>
                <a:fillRect/>
              </a:stretch>
            </p:blipFill>
            <p:spPr>
              <a:xfrm>
                <a:off x="7848036" y="2931414"/>
                <a:ext cx="4039164" cy="3086531"/>
              </a:xfrm>
              <a:prstGeom prst="rect">
                <a:avLst/>
              </a:prstGeom>
            </p:spPr>
          </p:pic>
          <p:sp>
            <p:nvSpPr>
              <p:cNvPr id="17" name="矩形 16">
                <a:extLst>
                  <a:ext uri="{FF2B5EF4-FFF2-40B4-BE49-F238E27FC236}">
                    <a16:creationId xmlns:a16="http://schemas.microsoft.com/office/drawing/2014/main" id="{821D557A-F452-4503-AD7F-88D30D61E67A}"/>
                  </a:ext>
                </a:extLst>
              </p:cNvPr>
              <p:cNvSpPr/>
              <p:nvPr/>
            </p:nvSpPr>
            <p:spPr>
              <a:xfrm>
                <a:off x="7799523" y="5615287"/>
                <a:ext cx="323215" cy="404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6" name="圖片 15">
              <a:extLst>
                <a:ext uri="{FF2B5EF4-FFF2-40B4-BE49-F238E27FC236}">
                  <a16:creationId xmlns:a16="http://schemas.microsoft.com/office/drawing/2014/main" id="{B8FFA223-50C7-48E9-B1D8-07894F718AF5}"/>
                </a:ext>
              </a:extLst>
            </p:cNvPr>
            <p:cNvPicPr>
              <a:picLocks noChangeAspect="1"/>
            </p:cNvPicPr>
            <p:nvPr/>
          </p:nvPicPr>
          <p:blipFill>
            <a:blip r:embed="rId5"/>
            <a:stretch>
              <a:fillRect/>
            </a:stretch>
          </p:blipFill>
          <p:spPr>
            <a:xfrm>
              <a:off x="9584696" y="2127731"/>
              <a:ext cx="2376540" cy="1414607"/>
            </a:xfrm>
            <a:prstGeom prst="rect">
              <a:avLst/>
            </a:prstGeom>
          </p:spPr>
        </p:pic>
        <p:sp>
          <p:nvSpPr>
            <p:cNvPr id="18" name="矩形 17">
              <a:extLst>
                <a:ext uri="{FF2B5EF4-FFF2-40B4-BE49-F238E27FC236}">
                  <a16:creationId xmlns:a16="http://schemas.microsoft.com/office/drawing/2014/main" id="{255BA9D2-EAF4-4783-A808-0A1E60FDAE60}"/>
                </a:ext>
              </a:extLst>
            </p:cNvPr>
            <p:cNvSpPr/>
            <p:nvPr/>
          </p:nvSpPr>
          <p:spPr>
            <a:xfrm>
              <a:off x="8770130" y="3219139"/>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0" name="接點: 弧形 19">
              <a:extLst>
                <a:ext uri="{FF2B5EF4-FFF2-40B4-BE49-F238E27FC236}">
                  <a16:creationId xmlns:a16="http://schemas.microsoft.com/office/drawing/2014/main" id="{34D4A3C8-4559-4B70-93D6-F3A190D02E9B}"/>
                </a:ext>
              </a:extLst>
            </p:cNvPr>
            <p:cNvCxnSpPr>
              <a:cxnSpLocks/>
            </p:cNvCxnSpPr>
            <p:nvPr/>
          </p:nvCxnSpPr>
          <p:spPr>
            <a:xfrm>
              <a:off x="8258386" y="2793719"/>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5A37559-947F-4139-BAC8-4F945EE9E000}"/>
                </a:ext>
              </a:extLst>
            </p:cNvPr>
            <p:cNvSpPr/>
            <p:nvPr/>
          </p:nvSpPr>
          <p:spPr>
            <a:xfrm>
              <a:off x="6528048" y="2076086"/>
              <a:ext cx="138602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4" name="接點: 弧形 23">
              <a:extLst>
                <a:ext uri="{FF2B5EF4-FFF2-40B4-BE49-F238E27FC236}">
                  <a16:creationId xmlns:a16="http://schemas.microsoft.com/office/drawing/2014/main" id="{026E6ED3-5B4F-488A-9867-4C85811B27A8}"/>
                </a:ext>
              </a:extLst>
            </p:cNvPr>
            <p:cNvCxnSpPr>
              <a:cxnSpLocks/>
              <a:endCxn id="22" idx="2"/>
            </p:cNvCxnSpPr>
            <p:nvPr/>
          </p:nvCxnSpPr>
          <p:spPr>
            <a:xfrm rot="16200000" flipV="1">
              <a:off x="6954929" y="2619215"/>
              <a:ext cx="847361" cy="315102"/>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弧形 27">
              <a:extLst>
                <a:ext uri="{FF2B5EF4-FFF2-40B4-BE49-F238E27FC236}">
                  <a16:creationId xmlns:a16="http://schemas.microsoft.com/office/drawing/2014/main" id="{2CA4E5CC-B252-4ED2-A57F-80D8A3ABBABA}"/>
                </a:ext>
              </a:extLst>
            </p:cNvPr>
            <p:cNvCxnSpPr>
              <a:cxnSpLocks/>
              <a:endCxn id="22" idx="2"/>
            </p:cNvCxnSpPr>
            <p:nvPr/>
          </p:nvCxnSpPr>
          <p:spPr>
            <a:xfrm rot="5400000" flipH="1" flipV="1">
              <a:off x="6827901" y="2485282"/>
              <a:ext cx="525354" cy="260960"/>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86B1410-DBA7-4C37-AF39-26BC578C06F6}"/>
                </a:ext>
              </a:extLst>
            </p:cNvPr>
            <p:cNvSpPr/>
            <p:nvPr/>
          </p:nvSpPr>
          <p:spPr>
            <a:xfrm>
              <a:off x="7621826" y="4010002"/>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Support vector</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8" name="接點: 弧形 37">
              <a:extLst>
                <a:ext uri="{FF2B5EF4-FFF2-40B4-BE49-F238E27FC236}">
                  <a16:creationId xmlns:a16="http://schemas.microsoft.com/office/drawing/2014/main" id="{2007ED74-3481-4A26-859C-26F4CB791706}"/>
                </a:ext>
              </a:extLst>
            </p:cNvPr>
            <p:cNvCxnSpPr>
              <a:cxnSpLocks/>
            </p:cNvCxnSpPr>
            <p:nvPr/>
          </p:nvCxnSpPr>
          <p:spPr>
            <a:xfrm>
              <a:off x="7050102" y="3572285"/>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625C9EED-A333-4F71-83A0-F41BDE952930}"/>
                </a:ext>
              </a:extLst>
            </p:cNvPr>
            <p:cNvSpPr/>
            <p:nvPr/>
          </p:nvSpPr>
          <p:spPr>
            <a:xfrm>
              <a:off x="9544741" y="1635266"/>
              <a:ext cx="24164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A91C5921-3242-4B07-89BB-D6575DC63984}"/>
              </a:ext>
            </a:extLst>
          </p:cNvPr>
          <p:cNvSpPr txBox="1"/>
          <p:nvPr/>
        </p:nvSpPr>
        <p:spPr>
          <a:xfrm>
            <a:off x="10551456" y="3690091"/>
            <a:ext cx="16097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constraints:</a:t>
            </a: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約束條件</a:t>
            </a:r>
            <a:endPar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3843612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9694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支持向量機</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試圖找到一條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超平面（在多維空間中），將這兩個類別分開。然後根據要預測的類別，將新點分類為正面或負面超平面的一側。</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Non-Linear Separability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grpSp>
        <p:nvGrpSpPr>
          <p:cNvPr id="6" name="群組 5">
            <a:extLst>
              <a:ext uri="{FF2B5EF4-FFF2-40B4-BE49-F238E27FC236}">
                <a16:creationId xmlns:a16="http://schemas.microsoft.com/office/drawing/2014/main" id="{92860695-52D4-47FE-B278-2C0322EF2FC5}"/>
              </a:ext>
            </a:extLst>
          </p:cNvPr>
          <p:cNvGrpSpPr/>
          <p:nvPr/>
        </p:nvGrpSpPr>
        <p:grpSpPr>
          <a:xfrm>
            <a:off x="767408" y="3140968"/>
            <a:ext cx="4989821" cy="1839656"/>
            <a:chOff x="1199456" y="2564904"/>
            <a:chExt cx="4989821" cy="1839656"/>
          </a:xfrm>
        </p:grpSpPr>
        <p:pic>
          <p:nvPicPr>
            <p:cNvPr id="2" name="圖片 1">
              <a:extLst>
                <a:ext uri="{FF2B5EF4-FFF2-40B4-BE49-F238E27FC236}">
                  <a16:creationId xmlns:a16="http://schemas.microsoft.com/office/drawing/2014/main" id="{41EC3016-FB95-43B8-8ECE-BBB1EF2953A3}"/>
                </a:ext>
              </a:extLst>
            </p:cNvPr>
            <p:cNvPicPr>
              <a:picLocks noChangeAspect="1"/>
            </p:cNvPicPr>
            <p:nvPr/>
          </p:nvPicPr>
          <p:blipFill>
            <a:blip r:embed="rId3"/>
            <a:stretch>
              <a:fillRect/>
            </a:stretch>
          </p:blipFill>
          <p:spPr>
            <a:xfrm>
              <a:off x="1199456" y="2636912"/>
              <a:ext cx="2304256" cy="1767648"/>
            </a:xfrm>
            <a:prstGeom prst="rect">
              <a:avLst/>
            </a:prstGeom>
          </p:spPr>
        </p:pic>
        <p:pic>
          <p:nvPicPr>
            <p:cNvPr id="4" name="圖片 3">
              <a:extLst>
                <a:ext uri="{FF2B5EF4-FFF2-40B4-BE49-F238E27FC236}">
                  <a16:creationId xmlns:a16="http://schemas.microsoft.com/office/drawing/2014/main" id="{C3D235A0-26C0-4B3D-B1ED-814362568618}"/>
                </a:ext>
              </a:extLst>
            </p:cNvPr>
            <p:cNvPicPr>
              <a:picLocks noChangeAspect="1"/>
            </p:cNvPicPr>
            <p:nvPr/>
          </p:nvPicPr>
          <p:blipFill>
            <a:blip r:embed="rId4"/>
            <a:stretch>
              <a:fillRect/>
            </a:stretch>
          </p:blipFill>
          <p:spPr>
            <a:xfrm>
              <a:off x="3719736" y="2564904"/>
              <a:ext cx="2469541" cy="1837179"/>
            </a:xfrm>
            <a:prstGeom prst="rect">
              <a:avLst/>
            </a:prstGeom>
          </p:spPr>
        </p:pic>
      </p:grpSp>
      <p:grpSp>
        <p:nvGrpSpPr>
          <p:cNvPr id="16" name="群組 15">
            <a:extLst>
              <a:ext uri="{FF2B5EF4-FFF2-40B4-BE49-F238E27FC236}">
                <a16:creationId xmlns:a16="http://schemas.microsoft.com/office/drawing/2014/main" id="{6DE04305-69E4-48CE-ACCC-F18EE926BECD}"/>
              </a:ext>
            </a:extLst>
          </p:cNvPr>
          <p:cNvGrpSpPr/>
          <p:nvPr/>
        </p:nvGrpSpPr>
        <p:grpSpPr>
          <a:xfrm>
            <a:off x="6816080" y="2924944"/>
            <a:ext cx="4392725" cy="2088232"/>
            <a:chOff x="6816080" y="2924944"/>
            <a:chExt cx="4392725" cy="2088232"/>
          </a:xfrm>
        </p:grpSpPr>
        <p:pic>
          <p:nvPicPr>
            <p:cNvPr id="11" name="圖片 10">
              <a:extLst>
                <a:ext uri="{FF2B5EF4-FFF2-40B4-BE49-F238E27FC236}">
                  <a16:creationId xmlns:a16="http://schemas.microsoft.com/office/drawing/2014/main" id="{9D80AEB6-2D07-4E09-9F03-DCC9A1D4B1D6}"/>
                </a:ext>
              </a:extLst>
            </p:cNvPr>
            <p:cNvPicPr>
              <a:picLocks noChangeAspect="1"/>
            </p:cNvPicPr>
            <p:nvPr/>
          </p:nvPicPr>
          <p:blipFill>
            <a:blip r:embed="rId5"/>
            <a:stretch>
              <a:fillRect/>
            </a:stretch>
          </p:blipFill>
          <p:spPr>
            <a:xfrm>
              <a:off x="6816080" y="2996952"/>
              <a:ext cx="2160240" cy="1996089"/>
            </a:xfrm>
            <a:prstGeom prst="rect">
              <a:avLst/>
            </a:prstGeom>
          </p:spPr>
        </p:pic>
        <p:pic>
          <p:nvPicPr>
            <p:cNvPr id="13" name="圖片 12">
              <a:extLst>
                <a:ext uri="{FF2B5EF4-FFF2-40B4-BE49-F238E27FC236}">
                  <a16:creationId xmlns:a16="http://schemas.microsoft.com/office/drawing/2014/main" id="{09521489-297B-47EA-A40A-5D2C628EDB82}"/>
                </a:ext>
              </a:extLst>
            </p:cNvPr>
            <p:cNvPicPr>
              <a:picLocks noChangeAspect="1"/>
            </p:cNvPicPr>
            <p:nvPr/>
          </p:nvPicPr>
          <p:blipFill>
            <a:blip r:embed="rId6"/>
            <a:stretch>
              <a:fillRect/>
            </a:stretch>
          </p:blipFill>
          <p:spPr>
            <a:xfrm>
              <a:off x="8976320" y="2924944"/>
              <a:ext cx="2232485" cy="2088232"/>
            </a:xfrm>
            <a:prstGeom prst="rect">
              <a:avLst/>
            </a:prstGeom>
          </p:spPr>
        </p:pic>
      </p:grpSp>
      <p:sp>
        <p:nvSpPr>
          <p:cNvPr id="17" name="文字方塊 16">
            <a:extLst>
              <a:ext uri="{FF2B5EF4-FFF2-40B4-BE49-F238E27FC236}">
                <a16:creationId xmlns:a16="http://schemas.microsoft.com/office/drawing/2014/main" id="{1505E09C-9C9C-47AD-A23E-12FADA68F71A}"/>
              </a:ext>
            </a:extLst>
          </p:cNvPr>
          <p:cNvSpPr txBox="1"/>
          <p:nvPr/>
        </p:nvSpPr>
        <p:spPr>
          <a:xfrm>
            <a:off x="2424422" y="5373216"/>
            <a:ext cx="15065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3518A4E7-1C1F-4E25-8A25-38CB7131F99D}"/>
              </a:ext>
            </a:extLst>
          </p:cNvPr>
          <p:cNvSpPr txBox="1"/>
          <p:nvPr/>
        </p:nvSpPr>
        <p:spPr>
          <a:xfrm>
            <a:off x="8112224" y="5373216"/>
            <a:ext cx="182235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Not 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F738EA4C-C4C8-4256-AF6D-6707F197112E}"/>
              </a:ext>
            </a:extLst>
          </p:cNvPr>
          <p:cNvSpPr txBox="1"/>
          <p:nvPr/>
        </p:nvSpPr>
        <p:spPr>
          <a:xfrm>
            <a:off x="3719736" y="292494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E48A6575-2C49-4DA8-B2BF-8C026876C712}"/>
              </a:ext>
            </a:extLst>
          </p:cNvPr>
          <p:cNvSpPr txBox="1"/>
          <p:nvPr/>
        </p:nvSpPr>
        <p:spPr>
          <a:xfrm>
            <a:off x="5015880" y="4149080"/>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8A4C1D3-AF12-46DD-8099-90E31555C7FE}"/>
              </a:ext>
            </a:extLst>
          </p:cNvPr>
          <p:cNvSpPr txBox="1"/>
          <p:nvPr/>
        </p:nvSpPr>
        <p:spPr>
          <a:xfrm>
            <a:off x="8904312" y="2996952"/>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9ED00FB-D0B9-45A5-A496-4AEA968D41D4}"/>
              </a:ext>
            </a:extLst>
          </p:cNvPr>
          <p:cNvSpPr txBox="1"/>
          <p:nvPr/>
        </p:nvSpPr>
        <p:spPr>
          <a:xfrm>
            <a:off x="9552384" y="3717032"/>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39081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530896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regression</a:t>
            </a:r>
          </a:p>
        </p:txBody>
      </p:sp>
    </p:spTree>
    <p:extLst>
      <p:ext uri="{BB962C8B-B14F-4D97-AF65-F5344CB8AC3E}">
        <p14:creationId xmlns:p14="http://schemas.microsoft.com/office/powerpoint/2010/main" val="68499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380846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AD61718-09C5-CFF1-D96E-47AB8AFF03F2}"/>
              </a:ext>
            </a:extLst>
          </p:cNvPr>
          <p:cNvPicPr>
            <a:picLocks noChangeAspect="1"/>
          </p:cNvPicPr>
          <p:nvPr/>
        </p:nvPicPr>
        <p:blipFill>
          <a:blip r:embed="rId2"/>
          <a:stretch>
            <a:fillRect/>
          </a:stretch>
        </p:blipFill>
        <p:spPr>
          <a:xfrm>
            <a:off x="1214747" y="3811221"/>
            <a:ext cx="3816417" cy="2097140"/>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回歸分析的目的是建立一個模型，用以預測連續的數值輸出。這通常涉及找到一個或多個自變數（輸入特徵）與因變數（輸出變數）間的數學關係。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模型設計時，會嘗試最小化預測值與實際值之間的差異，常見的方法是最小化誤差的平方和。</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簡單線性回歸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就是線性方程式啦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7F400EF9-DB8D-F531-119F-352ED2B371C0}"/>
              </a:ext>
            </a:extLst>
          </p:cNvPr>
          <p:cNvPicPr>
            <a:picLocks noChangeAspect="1"/>
          </p:cNvPicPr>
          <p:nvPr/>
        </p:nvPicPr>
        <p:blipFill>
          <a:blip r:embed="rId3"/>
          <a:stretch>
            <a:fillRect/>
          </a:stretch>
        </p:blipFill>
        <p:spPr>
          <a:xfrm>
            <a:off x="7248128" y="2152529"/>
            <a:ext cx="3582953" cy="2844647"/>
          </a:xfrm>
          <a:prstGeom prst="rect">
            <a:avLst/>
          </a:prstGeom>
        </p:spPr>
      </p:pic>
      <p:pic>
        <p:nvPicPr>
          <p:cNvPr id="16" name="圖片 15">
            <a:extLst>
              <a:ext uri="{FF2B5EF4-FFF2-40B4-BE49-F238E27FC236}">
                <a16:creationId xmlns:a16="http://schemas.microsoft.com/office/drawing/2014/main" id="{9EAA2FED-3B4F-20D6-6803-1E53DF4B34EA}"/>
              </a:ext>
            </a:extLst>
          </p:cNvPr>
          <p:cNvPicPr>
            <a:picLocks noChangeAspect="1"/>
          </p:cNvPicPr>
          <p:nvPr/>
        </p:nvPicPr>
        <p:blipFill>
          <a:blip r:embed="rId4"/>
          <a:stretch>
            <a:fillRect/>
          </a:stretch>
        </p:blipFill>
        <p:spPr>
          <a:xfrm>
            <a:off x="7896200" y="5013176"/>
            <a:ext cx="2371532" cy="1201862"/>
          </a:xfrm>
          <a:prstGeom prst="rect">
            <a:avLst/>
          </a:prstGeom>
        </p:spPr>
      </p:pic>
      <p:pic>
        <p:nvPicPr>
          <p:cNvPr id="17" name="圖片 16">
            <a:extLst>
              <a:ext uri="{FF2B5EF4-FFF2-40B4-BE49-F238E27FC236}">
                <a16:creationId xmlns:a16="http://schemas.microsoft.com/office/drawing/2014/main" id="{93335D75-16C9-C902-8213-DE007FF4F46F}"/>
              </a:ext>
            </a:extLst>
          </p:cNvPr>
          <p:cNvPicPr>
            <a:picLocks noChangeAspect="1"/>
          </p:cNvPicPr>
          <p:nvPr/>
        </p:nvPicPr>
        <p:blipFill>
          <a:blip r:embed="rId5"/>
          <a:stretch>
            <a:fillRect/>
          </a:stretch>
        </p:blipFill>
        <p:spPr>
          <a:xfrm>
            <a:off x="6312025" y="1711325"/>
            <a:ext cx="1136795" cy="639447"/>
          </a:xfrm>
          <a:prstGeom prst="rect">
            <a:avLst/>
          </a:prstGeom>
        </p:spPr>
      </p:pic>
      <p:pic>
        <p:nvPicPr>
          <p:cNvPr id="12292" name="Picture 4" descr="Fertilizing: It's Mainly About Nitrogen - FineGardening">
            <a:extLst>
              <a:ext uri="{FF2B5EF4-FFF2-40B4-BE49-F238E27FC236}">
                <a16:creationId xmlns:a16="http://schemas.microsoft.com/office/drawing/2014/main" id="{618E3046-46D6-7726-6BA9-72F8A8C48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2504" y="4448076"/>
            <a:ext cx="760761" cy="76076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263125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67765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多元線性回歸的目的是建立一個模型，用以預測連續的數值輸出。這通常涉及找到</a:t>
            </a: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自變數（輸入特徵）與因變數（輸出變數）間的數學關係。</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Multiple</a:t>
            </a:r>
            <a:r>
              <a:rPr kumimoji="0" lang="en-US" altLang="zh-TW" sz="3200" b="1"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1C95B2C-224B-B120-C627-149BE381A1F5}"/>
              </a:ext>
            </a:extLst>
          </p:cNvPr>
          <p:cNvPicPr>
            <a:picLocks noChangeAspect="1"/>
          </p:cNvPicPr>
          <p:nvPr/>
        </p:nvPicPr>
        <p:blipFill>
          <a:blip r:embed="rId2"/>
          <a:stretch>
            <a:fillRect/>
          </a:stretch>
        </p:blipFill>
        <p:spPr>
          <a:xfrm>
            <a:off x="911424" y="4084780"/>
            <a:ext cx="4573199" cy="1432452"/>
          </a:xfrm>
          <a:prstGeom prst="rect">
            <a:avLst/>
          </a:prstGeom>
        </p:spPr>
      </p:pic>
      <p:pic>
        <p:nvPicPr>
          <p:cNvPr id="8" name="圖片 7">
            <a:extLst>
              <a:ext uri="{FF2B5EF4-FFF2-40B4-BE49-F238E27FC236}">
                <a16:creationId xmlns:a16="http://schemas.microsoft.com/office/drawing/2014/main" id="{2A6BD84C-FFC1-980C-1639-576A265F8091}"/>
              </a:ext>
            </a:extLst>
          </p:cNvPr>
          <p:cNvPicPr>
            <a:picLocks noChangeAspect="1"/>
          </p:cNvPicPr>
          <p:nvPr/>
        </p:nvPicPr>
        <p:blipFill>
          <a:blip r:embed="rId3"/>
          <a:stretch>
            <a:fillRect/>
          </a:stretch>
        </p:blipFill>
        <p:spPr>
          <a:xfrm>
            <a:off x="6084590" y="4097938"/>
            <a:ext cx="5726196" cy="414435"/>
          </a:xfrm>
          <a:prstGeom prst="rect">
            <a:avLst/>
          </a:prstGeom>
        </p:spPr>
      </p:pic>
      <p:pic>
        <p:nvPicPr>
          <p:cNvPr id="9" name="圖片 8">
            <a:extLst>
              <a:ext uri="{FF2B5EF4-FFF2-40B4-BE49-F238E27FC236}">
                <a16:creationId xmlns:a16="http://schemas.microsoft.com/office/drawing/2014/main" id="{260376A0-D2E7-70C2-1800-594E702BE405}"/>
              </a:ext>
            </a:extLst>
          </p:cNvPr>
          <p:cNvPicPr>
            <a:picLocks noChangeAspect="1"/>
          </p:cNvPicPr>
          <p:nvPr/>
        </p:nvPicPr>
        <p:blipFill>
          <a:blip r:embed="rId4"/>
          <a:stretch>
            <a:fillRect/>
          </a:stretch>
        </p:blipFill>
        <p:spPr>
          <a:xfrm>
            <a:off x="6312025" y="2884375"/>
            <a:ext cx="1337752" cy="752485"/>
          </a:xfrm>
          <a:prstGeom prst="rect">
            <a:avLst/>
          </a:prstGeom>
        </p:spPr>
      </p:pic>
      <p:sp>
        <p:nvSpPr>
          <p:cNvPr id="11" name="文字方塊 10">
            <a:extLst>
              <a:ext uri="{FF2B5EF4-FFF2-40B4-BE49-F238E27FC236}">
                <a16:creationId xmlns:a16="http://schemas.microsoft.com/office/drawing/2014/main" id="{8074147A-6A2F-3889-7085-7729070ACF9A}"/>
              </a:ext>
            </a:extLst>
          </p:cNvPr>
          <p:cNvSpPr txBox="1"/>
          <p:nvPr/>
        </p:nvSpPr>
        <p:spPr>
          <a:xfrm>
            <a:off x="7935058" y="3030098"/>
            <a:ext cx="43152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Picture 4" descr="Fertilizing: It's Mainly About Nitrogen - FineGardening">
            <a:extLst>
              <a:ext uri="{FF2B5EF4-FFF2-40B4-BE49-F238E27FC236}">
                <a16:creationId xmlns:a16="http://schemas.microsoft.com/office/drawing/2014/main" id="{149F31A5-61EE-6FA5-C376-8D6935AD3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59" y="2916248"/>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天线宝宝太阳GIF - 下载及分享PHONEKY">
            <a:extLst>
              <a:ext uri="{FF2B5EF4-FFF2-40B4-BE49-F238E27FC236}">
                <a16:creationId xmlns:a16="http://schemas.microsoft.com/office/drawing/2014/main" id="{F1FAF0BC-A2BA-1B30-2A90-176B341C3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288"/>
          <a:stretch/>
        </p:blipFill>
        <p:spPr bwMode="auto">
          <a:xfrm>
            <a:off x="9542466" y="2884375"/>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下雨_图片_gif - 图库- 爱给网">
            <a:extLst>
              <a:ext uri="{FF2B5EF4-FFF2-40B4-BE49-F238E27FC236}">
                <a16:creationId xmlns:a16="http://schemas.microsoft.com/office/drawing/2014/main" id="{7953B710-F1A1-BF08-7D82-9848487DD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7744" y="2753300"/>
            <a:ext cx="1052231" cy="105223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325179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主要目的是找到一條直線（或超平面，在多維特徵的情況下），這條直線以最小化所有數據點與直線（或超平面）之間的距離的平方和的方式，最佳地擬合數據集。</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對異常值非常敏感，因為它最小化的是誤差的平方。</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如果數據之間的真實關係是非線性的，那麼</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將無法提供有效的預測。</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多重共線性問題：</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當一個或多個自變數高度相關時，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的參數估計可能會不穩定或不可靠。</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Arial" panose="020B0604020202020204" pitchFamily="34" charset="0"/>
              </a:rPr>
              <a:t>Ordinary Least</a:t>
            </a:r>
            <a:r>
              <a:rPr kumimoji="0" lang="zh-TW" altLang="en-US" sz="3200" b="1" i="0" u="none" strike="noStrike" kern="1200" cap="none" spc="15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Arial" panose="020B0604020202020204" pitchFamily="34" charset="0"/>
              </a:rPr>
              <a:t>Squares</a:t>
            </a:r>
            <a:r>
              <a:rPr kumimoji="0" lang="zh-TW" altLang="en-US" sz="3200" b="1" i="0" u="none" strike="noStrike" kern="1200" cap="none" spc="15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Arial" panose="020B0604020202020204" pitchFamily="34" charset="0"/>
              </a:rPr>
              <a:t> 最小平方法  </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最小平方法是針對模型訓練過程的所定義的損失函數</a:t>
            </a:r>
          </a:p>
        </p:txBody>
      </p:sp>
      <p:pic>
        <p:nvPicPr>
          <p:cNvPr id="4" name="圖片 3">
            <a:extLst>
              <a:ext uri="{FF2B5EF4-FFF2-40B4-BE49-F238E27FC236}">
                <a16:creationId xmlns:a16="http://schemas.microsoft.com/office/drawing/2014/main" id="{D26EE6C7-B17E-2203-7098-5F55D4D14FCD}"/>
              </a:ext>
            </a:extLst>
          </p:cNvPr>
          <p:cNvPicPr>
            <a:picLocks noChangeAspect="1"/>
          </p:cNvPicPr>
          <p:nvPr/>
        </p:nvPicPr>
        <p:blipFill>
          <a:blip r:embed="rId2"/>
          <a:stretch>
            <a:fillRect/>
          </a:stretch>
        </p:blipFill>
        <p:spPr>
          <a:xfrm>
            <a:off x="6816080" y="2132856"/>
            <a:ext cx="4601217" cy="3610479"/>
          </a:xfrm>
          <a:prstGeom prst="rect">
            <a:avLst/>
          </a:prstGeom>
        </p:spPr>
      </p:pic>
      <p:pic>
        <p:nvPicPr>
          <p:cNvPr id="8" name="圖片 7">
            <a:extLst>
              <a:ext uri="{FF2B5EF4-FFF2-40B4-BE49-F238E27FC236}">
                <a16:creationId xmlns:a16="http://schemas.microsoft.com/office/drawing/2014/main" id="{F3AA622D-FBEE-AFCE-2E1A-8F99B35E16C7}"/>
              </a:ext>
            </a:extLst>
          </p:cNvPr>
          <p:cNvPicPr>
            <a:picLocks noChangeAspect="1"/>
          </p:cNvPicPr>
          <p:nvPr/>
        </p:nvPicPr>
        <p:blipFill>
          <a:blip r:embed="rId3"/>
          <a:stretch>
            <a:fillRect/>
          </a:stretch>
        </p:blipFill>
        <p:spPr>
          <a:xfrm>
            <a:off x="1703512" y="3938095"/>
            <a:ext cx="2880320" cy="2068739"/>
          </a:xfrm>
          <a:prstGeom prst="rect">
            <a:avLst/>
          </a:prstGeom>
        </p:spPr>
      </p:pic>
      <p:sp>
        <p:nvSpPr>
          <p:cNvPr id="9" name="矩形: 圓角 8">
            <a:extLst>
              <a:ext uri="{FF2B5EF4-FFF2-40B4-BE49-F238E27FC236}">
                <a16:creationId xmlns:a16="http://schemas.microsoft.com/office/drawing/2014/main" id="{F7AD418D-06C3-47F6-A311-611FF030A03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572397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Correlation vs. Regression</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相關性高不等於有因果關係</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17" name="文字方塊 16">
            <a:extLst>
              <a:ext uri="{FF2B5EF4-FFF2-40B4-BE49-F238E27FC236}">
                <a16:creationId xmlns:a16="http://schemas.microsoft.com/office/drawing/2014/main" id="{F8145306-CA8A-4BB9-AB24-0BBD192226E2}"/>
              </a:ext>
            </a:extLst>
          </p:cNvPr>
          <p:cNvSpPr txBox="1"/>
          <p:nvPr/>
        </p:nvSpPr>
        <p:spPr>
          <a:xfrm>
            <a:off x="390524" y="1340768"/>
            <a:ext cx="5633468"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TW"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 A scatter plot cane be used to show the relationship between two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TW"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 Correlation analysis is used to measure the strength of the association between two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Correlation is only concerned with strength of the relationship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No causal effect is implied with correlation</a:t>
            </a: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00656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Measures of Variation </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相關性高不等於有因果關係</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6" name="圖片 5">
            <a:extLst>
              <a:ext uri="{FF2B5EF4-FFF2-40B4-BE49-F238E27FC236}">
                <a16:creationId xmlns:a16="http://schemas.microsoft.com/office/drawing/2014/main" id="{3093A39D-D5D0-4539-A0C1-D2FD90345787}"/>
              </a:ext>
            </a:extLst>
          </p:cNvPr>
          <p:cNvPicPr>
            <a:picLocks noChangeAspect="1"/>
          </p:cNvPicPr>
          <p:nvPr/>
        </p:nvPicPr>
        <p:blipFill>
          <a:blip r:embed="rId2"/>
          <a:stretch>
            <a:fillRect/>
          </a:stretch>
        </p:blipFill>
        <p:spPr>
          <a:xfrm>
            <a:off x="551384" y="1628800"/>
            <a:ext cx="5740190" cy="3024336"/>
          </a:xfrm>
          <a:prstGeom prst="rect">
            <a:avLst/>
          </a:prstGeom>
        </p:spPr>
      </p:pic>
      <p:pic>
        <p:nvPicPr>
          <p:cNvPr id="2" name="圖片 1">
            <a:extLst>
              <a:ext uri="{FF2B5EF4-FFF2-40B4-BE49-F238E27FC236}">
                <a16:creationId xmlns:a16="http://schemas.microsoft.com/office/drawing/2014/main" id="{1B48006F-8B04-4C3E-A6F1-2B88A7D649D1}"/>
              </a:ext>
            </a:extLst>
          </p:cNvPr>
          <p:cNvPicPr>
            <a:picLocks noChangeAspect="1"/>
          </p:cNvPicPr>
          <p:nvPr/>
        </p:nvPicPr>
        <p:blipFill>
          <a:blip r:embed="rId3"/>
          <a:stretch>
            <a:fillRect/>
          </a:stretch>
        </p:blipFill>
        <p:spPr>
          <a:xfrm>
            <a:off x="6816080" y="1988840"/>
            <a:ext cx="4502080" cy="2493377"/>
          </a:xfrm>
          <a:prstGeom prst="rect">
            <a:avLst/>
          </a:prstGeom>
        </p:spPr>
      </p:pic>
    </p:spTree>
    <p:extLst>
      <p:ext uri="{BB962C8B-B14F-4D97-AF65-F5344CB8AC3E}">
        <p14:creationId xmlns:p14="http://schemas.microsoft.com/office/powerpoint/2010/main" val="2221741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Arial" panose="020B0604020202020204" pitchFamily="34" charset="0"/>
              </a:rPr>
              <a:t>R Squared </a:t>
            </a:r>
            <a:r>
              <a:rPr kumimoji="0" lang="zh-TW" altLang="en-US" sz="3200" b="1" i="0" u="none" strike="noStrike" kern="1200" cap="none" spc="15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決定係數</a:t>
            </a:r>
            <a:endParaRPr kumimoji="0" lang="en-US" altLang="zh-TW" sz="3200" b="1" i="0" u="none" strike="noStrike" kern="1200" cap="none" spc="15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34163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），或稱決定係數，或是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Goodness of fit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(GOF)</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是衡量線性回歸模型解釋數據變異程度的統計指標。它表示模型所捕捉到的因變數的變異量占總變異量的比例。</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平方的值範圍</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。值越接近</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，表示模型解釋的變異量越大，意味著模型的預測能力越強。一個</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平方值為</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則意味著模型根本不解釋任何變異。</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）對數據中的異常值較為敏感。異常值可能會導致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誤差增大，因此它可能高估或低估模型的實際預測能力。</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）主要用於評估線性回歸模型的擬合效果，並不適用於評估非線性模型或更複雜的關係。</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5362" name="Picture 2" descr="R-Squared in One Picture - DataScienceCentral.com">
            <a:extLst>
              <a:ext uri="{FF2B5EF4-FFF2-40B4-BE49-F238E27FC236}">
                <a16:creationId xmlns:a16="http://schemas.microsoft.com/office/drawing/2014/main" id="{8CC67B6A-5448-7146-E7C2-57F80FC4B8A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r="9887"/>
          <a:stretch/>
        </p:blipFill>
        <p:spPr bwMode="auto">
          <a:xfrm>
            <a:off x="5940081" y="1598054"/>
            <a:ext cx="5871916" cy="3661891"/>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B76E8103-FC8B-874D-2A26-FC15C6FE9D0B}"/>
              </a:ext>
            </a:extLst>
          </p:cNvPr>
          <p:cNvPicPr>
            <a:picLocks noChangeAspect="1"/>
          </p:cNvPicPr>
          <p:nvPr/>
        </p:nvPicPr>
        <p:blipFill>
          <a:blip r:embed="rId4"/>
          <a:stretch>
            <a:fillRect/>
          </a:stretch>
        </p:blipFill>
        <p:spPr>
          <a:xfrm>
            <a:off x="1042578" y="4574140"/>
            <a:ext cx="4586088" cy="1707074"/>
          </a:xfrm>
          <a:prstGeom prst="rect">
            <a:avLst/>
          </a:prstGeom>
        </p:spPr>
      </p:pic>
      <p:pic>
        <p:nvPicPr>
          <p:cNvPr id="10" name="圖片 9">
            <a:extLst>
              <a:ext uri="{FF2B5EF4-FFF2-40B4-BE49-F238E27FC236}">
                <a16:creationId xmlns:a16="http://schemas.microsoft.com/office/drawing/2014/main" id="{9867AB8A-840F-2E27-8240-CB21194A9ACC}"/>
              </a:ext>
            </a:extLst>
          </p:cNvPr>
          <p:cNvPicPr>
            <a:picLocks noChangeAspect="1"/>
          </p:cNvPicPr>
          <p:nvPr/>
        </p:nvPicPr>
        <p:blipFill>
          <a:blip r:embed="rId5"/>
          <a:stretch>
            <a:fillRect/>
          </a:stretch>
        </p:blipFill>
        <p:spPr>
          <a:xfrm>
            <a:off x="8184232" y="5596821"/>
            <a:ext cx="2160240" cy="608518"/>
          </a:xfrm>
          <a:prstGeom prst="rect">
            <a:avLst/>
          </a:prstGeom>
        </p:spPr>
      </p:pic>
      <p:sp>
        <p:nvSpPr>
          <p:cNvPr id="12" name="文字方塊 11">
            <a:extLst>
              <a:ext uri="{FF2B5EF4-FFF2-40B4-BE49-F238E27FC236}">
                <a16:creationId xmlns:a16="http://schemas.microsoft.com/office/drawing/2014/main" id="{56790ADB-DD64-4C36-39EF-FB9F793F51EE}"/>
              </a:ext>
            </a:extLst>
          </p:cNvPr>
          <p:cNvSpPr txBox="1"/>
          <p:nvPr/>
        </p:nvSpPr>
        <p:spPr>
          <a:xfrm>
            <a:off x="1343472" y="4309487"/>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殘差平方和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(SSE)</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1AF60815-568A-F79D-EA64-FE6837D22EFC}"/>
              </a:ext>
            </a:extLst>
          </p:cNvPr>
          <p:cNvSpPr txBox="1"/>
          <p:nvPr/>
        </p:nvSpPr>
        <p:spPr>
          <a:xfrm>
            <a:off x="4015317" y="4309487"/>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(SST)</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F4061AB6-4BB0-470B-ACD8-FBC3D658F096}"/>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4" name="圖片 3">
            <a:extLst>
              <a:ext uri="{FF2B5EF4-FFF2-40B4-BE49-F238E27FC236}">
                <a16:creationId xmlns:a16="http://schemas.microsoft.com/office/drawing/2014/main" id="{9CE31B40-D9E9-4021-96E1-F8A1D813DB77}"/>
              </a:ext>
            </a:extLst>
          </p:cNvPr>
          <p:cNvPicPr>
            <a:picLocks noChangeAspect="1"/>
          </p:cNvPicPr>
          <p:nvPr/>
        </p:nvPicPr>
        <p:blipFill>
          <a:blip r:embed="rId6"/>
          <a:stretch>
            <a:fillRect/>
          </a:stretch>
        </p:blipFill>
        <p:spPr>
          <a:xfrm>
            <a:off x="5591944" y="5805264"/>
            <a:ext cx="1944216" cy="447208"/>
          </a:xfrm>
          <a:prstGeom prst="rect">
            <a:avLst/>
          </a:prstGeom>
        </p:spPr>
      </p:pic>
    </p:spTree>
    <p:extLst>
      <p:ext uri="{BB962C8B-B14F-4D97-AF65-F5344CB8AC3E}">
        <p14:creationId xmlns:p14="http://schemas.microsoft.com/office/powerpoint/2010/main" val="4018165245"/>
      </p:ext>
    </p:extLst>
  </p:cSld>
  <p:clrMapOvr>
    <a:masterClrMapping/>
  </p:clrMapOvr>
</p:sld>
</file>

<file path=ppt/theme/theme1.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2564</Words>
  <Application>Microsoft Office PowerPoint</Application>
  <PresentationFormat>寬螢幕</PresentationFormat>
  <Paragraphs>280</Paragraphs>
  <Slides>34</Slides>
  <Notes>3</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34</vt:i4>
      </vt:variant>
    </vt:vector>
  </HeadingPairs>
  <TitlesOfParts>
    <vt:vector size="51" baseType="lpstr">
      <vt:lpstr>-apple-system</vt:lpstr>
      <vt:lpstr>Aptos</vt:lpstr>
      <vt:lpstr>Inter</vt:lpstr>
      <vt:lpstr>Lato Light</vt:lpstr>
      <vt:lpstr>Microsoft JhengHei UI</vt:lpstr>
      <vt:lpstr>Microsoft YaHei</vt:lpstr>
      <vt:lpstr>sohne</vt:lpstr>
      <vt:lpstr>Söhne</vt:lpstr>
      <vt:lpstr>微軟正黑體</vt:lpstr>
      <vt:lpstr>微軟正黑體修正</vt:lpstr>
      <vt:lpstr>新細明體</vt:lpstr>
      <vt:lpstr>Arial</vt:lpstr>
      <vt:lpstr>Calibri</vt:lpstr>
      <vt:lpstr>Calibri Light</vt:lpstr>
      <vt:lpstr>Century Gothic</vt:lpstr>
      <vt:lpstr>Wingdings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dc:creator>
  <cp:lastModifiedBy>翁維陽</cp:lastModifiedBy>
  <cp:revision>1</cp:revision>
  <dcterms:created xsi:type="dcterms:W3CDTF">2024-05-02T07:14:51Z</dcterms:created>
  <dcterms:modified xsi:type="dcterms:W3CDTF">2024-05-02T07:15:50Z</dcterms:modified>
</cp:coreProperties>
</file>